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82"/>
  </p:notesMasterIdLst>
  <p:sldIdLst>
    <p:sldId id="260" r:id="rId2"/>
    <p:sldId id="399" r:id="rId3"/>
    <p:sldId id="400" r:id="rId4"/>
    <p:sldId id="391" r:id="rId5"/>
    <p:sldId id="507" r:id="rId6"/>
    <p:sldId id="388" r:id="rId7"/>
    <p:sldId id="389" r:id="rId8"/>
    <p:sldId id="263" r:id="rId9"/>
    <p:sldId id="264" r:id="rId10"/>
    <p:sldId id="265" r:id="rId11"/>
    <p:sldId id="268" r:id="rId12"/>
    <p:sldId id="401" r:id="rId13"/>
    <p:sldId id="508" r:id="rId14"/>
    <p:sldId id="404" r:id="rId15"/>
    <p:sldId id="270" r:id="rId16"/>
    <p:sldId id="509" r:id="rId17"/>
    <p:sldId id="510" r:id="rId18"/>
    <p:sldId id="266" r:id="rId19"/>
    <p:sldId id="511" r:id="rId20"/>
    <p:sldId id="269" r:id="rId21"/>
    <p:sldId id="390" r:id="rId22"/>
    <p:sldId id="512" r:id="rId23"/>
    <p:sldId id="513" r:id="rId24"/>
    <p:sldId id="267" r:id="rId25"/>
    <p:sldId id="514" r:id="rId26"/>
    <p:sldId id="515" r:id="rId27"/>
    <p:sldId id="516" r:id="rId28"/>
    <p:sldId id="517" r:id="rId29"/>
    <p:sldId id="411" r:id="rId30"/>
    <p:sldId id="519" r:id="rId31"/>
    <p:sldId id="523" r:id="rId32"/>
    <p:sldId id="524" r:id="rId33"/>
    <p:sldId id="520" r:id="rId34"/>
    <p:sldId id="530" r:id="rId35"/>
    <p:sldId id="521" r:id="rId36"/>
    <p:sldId id="526" r:id="rId37"/>
    <p:sldId id="522" r:id="rId38"/>
    <p:sldId id="525" r:id="rId39"/>
    <p:sldId id="528" r:id="rId40"/>
    <p:sldId id="529" r:id="rId41"/>
    <p:sldId id="531" r:id="rId42"/>
    <p:sldId id="527" r:id="rId43"/>
    <p:sldId id="532" r:id="rId44"/>
    <p:sldId id="414" r:id="rId45"/>
    <p:sldId id="408" r:id="rId46"/>
    <p:sldId id="393" r:id="rId47"/>
    <p:sldId id="394" r:id="rId48"/>
    <p:sldId id="395" r:id="rId49"/>
    <p:sldId id="274" r:id="rId50"/>
    <p:sldId id="396" r:id="rId51"/>
    <p:sldId id="272" r:id="rId52"/>
    <p:sldId id="405" r:id="rId53"/>
    <p:sldId id="407" r:id="rId54"/>
    <p:sldId id="412" r:id="rId55"/>
    <p:sldId id="413" r:id="rId56"/>
    <p:sldId id="416" r:id="rId57"/>
    <p:sldId id="415" r:id="rId58"/>
    <p:sldId id="417" r:id="rId59"/>
    <p:sldId id="418" r:id="rId60"/>
    <p:sldId id="533" r:id="rId61"/>
    <p:sldId id="419" r:id="rId62"/>
    <p:sldId id="534" r:id="rId63"/>
    <p:sldId id="535" r:id="rId64"/>
    <p:sldId id="536" r:id="rId65"/>
    <p:sldId id="421" r:id="rId66"/>
    <p:sldId id="282" r:id="rId67"/>
    <p:sldId id="423" r:id="rId68"/>
    <p:sldId id="539" r:id="rId69"/>
    <p:sldId id="538" r:id="rId70"/>
    <p:sldId id="422" r:id="rId71"/>
    <p:sldId id="540" r:id="rId72"/>
    <p:sldId id="541" r:id="rId73"/>
    <p:sldId id="420" r:id="rId74"/>
    <p:sldId id="278" r:id="rId75"/>
    <p:sldId id="542" r:id="rId76"/>
    <p:sldId id="543" r:id="rId77"/>
    <p:sldId id="287" r:id="rId78"/>
    <p:sldId id="544" r:id="rId79"/>
    <p:sldId id="545" r:id="rId80"/>
    <p:sldId id="547" r:id="rId81"/>
    <p:sldId id="546" r:id="rId82"/>
    <p:sldId id="548" r:id="rId83"/>
    <p:sldId id="549" r:id="rId84"/>
    <p:sldId id="424" r:id="rId85"/>
    <p:sldId id="425" r:id="rId86"/>
    <p:sldId id="426" r:id="rId87"/>
    <p:sldId id="427" r:id="rId88"/>
    <p:sldId id="428" r:id="rId89"/>
    <p:sldId id="429" r:id="rId90"/>
    <p:sldId id="431" r:id="rId91"/>
    <p:sldId id="430" r:id="rId92"/>
    <p:sldId id="432" r:id="rId93"/>
    <p:sldId id="433" r:id="rId94"/>
    <p:sldId id="434" r:id="rId95"/>
    <p:sldId id="381" r:id="rId96"/>
    <p:sldId id="436" r:id="rId97"/>
    <p:sldId id="437" r:id="rId98"/>
    <p:sldId id="435" r:id="rId99"/>
    <p:sldId id="438" r:id="rId100"/>
    <p:sldId id="439" r:id="rId101"/>
    <p:sldId id="440" r:id="rId102"/>
    <p:sldId id="441" r:id="rId103"/>
    <p:sldId id="442" r:id="rId104"/>
    <p:sldId id="443" r:id="rId105"/>
    <p:sldId id="444" r:id="rId106"/>
    <p:sldId id="445" r:id="rId107"/>
    <p:sldId id="446" r:id="rId108"/>
    <p:sldId id="447" r:id="rId109"/>
    <p:sldId id="448" r:id="rId110"/>
    <p:sldId id="409" r:id="rId111"/>
    <p:sldId id="410" r:id="rId112"/>
    <p:sldId id="406" r:id="rId113"/>
    <p:sldId id="256" r:id="rId114"/>
    <p:sldId id="275" r:id="rId115"/>
    <p:sldId id="276" r:id="rId116"/>
    <p:sldId id="273" r:id="rId117"/>
    <p:sldId id="257" r:id="rId118"/>
    <p:sldId id="258" r:id="rId119"/>
    <p:sldId id="277" r:id="rId120"/>
    <p:sldId id="281" r:id="rId121"/>
    <p:sldId id="457" r:id="rId122"/>
    <p:sldId id="283" r:id="rId123"/>
    <p:sldId id="284" r:id="rId124"/>
    <p:sldId id="286" r:id="rId125"/>
    <p:sldId id="285" r:id="rId126"/>
    <p:sldId id="288" r:id="rId127"/>
    <p:sldId id="289" r:id="rId128"/>
    <p:sldId id="290" r:id="rId129"/>
    <p:sldId id="291" r:id="rId130"/>
    <p:sldId id="449" r:id="rId131"/>
    <p:sldId id="294" r:id="rId132"/>
    <p:sldId id="450" r:id="rId133"/>
    <p:sldId id="451" r:id="rId134"/>
    <p:sldId id="454" r:id="rId135"/>
    <p:sldId id="455" r:id="rId136"/>
    <p:sldId id="456" r:id="rId137"/>
    <p:sldId id="453" r:id="rId138"/>
    <p:sldId id="293" r:id="rId139"/>
    <p:sldId id="292" r:id="rId140"/>
    <p:sldId id="460" r:id="rId141"/>
    <p:sldId id="279" r:id="rId142"/>
    <p:sldId id="462" r:id="rId143"/>
    <p:sldId id="459" r:id="rId144"/>
    <p:sldId id="461" r:id="rId145"/>
    <p:sldId id="463" r:id="rId146"/>
    <p:sldId id="464" r:id="rId147"/>
    <p:sldId id="466" r:id="rId148"/>
    <p:sldId id="465" r:id="rId149"/>
    <p:sldId id="468" r:id="rId150"/>
    <p:sldId id="469" r:id="rId151"/>
    <p:sldId id="470" r:id="rId152"/>
    <p:sldId id="471" r:id="rId153"/>
    <p:sldId id="473" r:id="rId154"/>
    <p:sldId id="472" r:id="rId155"/>
    <p:sldId id="474" r:id="rId156"/>
    <p:sldId id="475" r:id="rId157"/>
    <p:sldId id="476" r:id="rId158"/>
    <p:sldId id="478" r:id="rId159"/>
    <p:sldId id="477" r:id="rId160"/>
    <p:sldId id="479" r:id="rId161"/>
    <p:sldId id="480" r:id="rId162"/>
    <p:sldId id="481" r:id="rId163"/>
    <p:sldId id="353" r:id="rId164"/>
    <p:sldId id="352" r:id="rId165"/>
    <p:sldId id="482" r:id="rId166"/>
    <p:sldId id="354" r:id="rId167"/>
    <p:sldId id="484" r:id="rId168"/>
    <p:sldId id="355" r:id="rId169"/>
    <p:sldId id="483" r:id="rId170"/>
    <p:sldId id="485" r:id="rId171"/>
    <p:sldId id="356" r:id="rId172"/>
    <p:sldId id="486" r:id="rId173"/>
    <p:sldId id="487" r:id="rId174"/>
    <p:sldId id="488" r:id="rId175"/>
    <p:sldId id="491" r:id="rId176"/>
    <p:sldId id="489" r:id="rId177"/>
    <p:sldId id="490" r:id="rId178"/>
    <p:sldId id="493" r:id="rId179"/>
    <p:sldId id="492" r:id="rId180"/>
    <p:sldId id="495" r:id="rId181"/>
    <p:sldId id="496" r:id="rId182"/>
    <p:sldId id="497" r:id="rId183"/>
    <p:sldId id="498" r:id="rId184"/>
    <p:sldId id="499" r:id="rId185"/>
    <p:sldId id="500" r:id="rId186"/>
    <p:sldId id="501" r:id="rId187"/>
    <p:sldId id="502" r:id="rId188"/>
    <p:sldId id="503" r:id="rId189"/>
    <p:sldId id="504" r:id="rId190"/>
    <p:sldId id="505" r:id="rId191"/>
    <p:sldId id="357" r:id="rId192"/>
    <p:sldId id="358" r:id="rId193"/>
    <p:sldId id="359" r:id="rId194"/>
    <p:sldId id="315" r:id="rId195"/>
    <p:sldId id="295" r:id="rId196"/>
    <p:sldId id="296" r:id="rId197"/>
    <p:sldId id="452" r:id="rId198"/>
    <p:sldId id="297" r:id="rId199"/>
    <p:sldId id="298" r:id="rId200"/>
    <p:sldId id="300" r:id="rId201"/>
    <p:sldId id="299" r:id="rId202"/>
    <p:sldId id="302" r:id="rId203"/>
    <p:sldId id="301" r:id="rId204"/>
    <p:sldId id="303" r:id="rId205"/>
    <p:sldId id="305" r:id="rId206"/>
    <p:sldId id="306" r:id="rId207"/>
    <p:sldId id="304" r:id="rId208"/>
    <p:sldId id="307" r:id="rId209"/>
    <p:sldId id="310" r:id="rId210"/>
    <p:sldId id="308" r:id="rId211"/>
    <p:sldId id="309" r:id="rId212"/>
    <p:sldId id="311" r:id="rId213"/>
    <p:sldId id="313" r:id="rId214"/>
    <p:sldId id="312" r:id="rId215"/>
    <p:sldId id="314" r:id="rId216"/>
    <p:sldId id="316" r:id="rId217"/>
    <p:sldId id="317" r:id="rId218"/>
    <p:sldId id="318" r:id="rId219"/>
    <p:sldId id="319" r:id="rId220"/>
    <p:sldId id="320" r:id="rId221"/>
    <p:sldId id="323" r:id="rId222"/>
    <p:sldId id="321" r:id="rId223"/>
    <p:sldId id="322" r:id="rId224"/>
    <p:sldId id="324" r:id="rId225"/>
    <p:sldId id="325" r:id="rId226"/>
    <p:sldId id="326" r:id="rId227"/>
    <p:sldId id="327" r:id="rId228"/>
    <p:sldId id="328" r:id="rId229"/>
    <p:sldId id="329" r:id="rId230"/>
    <p:sldId id="330" r:id="rId231"/>
    <p:sldId id="331" r:id="rId232"/>
    <p:sldId id="332" r:id="rId233"/>
    <p:sldId id="333" r:id="rId234"/>
    <p:sldId id="334" r:id="rId235"/>
    <p:sldId id="335" r:id="rId236"/>
    <p:sldId id="336" r:id="rId237"/>
    <p:sldId id="337" r:id="rId238"/>
    <p:sldId id="338" r:id="rId239"/>
    <p:sldId id="339" r:id="rId240"/>
    <p:sldId id="340" r:id="rId241"/>
    <p:sldId id="341" r:id="rId242"/>
    <p:sldId id="342" r:id="rId243"/>
    <p:sldId id="343" r:id="rId244"/>
    <p:sldId id="345" r:id="rId245"/>
    <p:sldId id="344" r:id="rId246"/>
    <p:sldId id="346" r:id="rId247"/>
    <p:sldId id="347" r:id="rId248"/>
    <p:sldId id="348" r:id="rId249"/>
    <p:sldId id="349" r:id="rId250"/>
    <p:sldId id="350" r:id="rId251"/>
    <p:sldId id="351" r:id="rId252"/>
    <p:sldId id="360" r:id="rId253"/>
    <p:sldId id="361" r:id="rId254"/>
    <p:sldId id="362" r:id="rId255"/>
    <p:sldId id="363" r:id="rId256"/>
    <p:sldId id="364" r:id="rId257"/>
    <p:sldId id="365" r:id="rId258"/>
    <p:sldId id="366" r:id="rId259"/>
    <p:sldId id="367" r:id="rId260"/>
    <p:sldId id="368" r:id="rId261"/>
    <p:sldId id="369" r:id="rId262"/>
    <p:sldId id="370" r:id="rId263"/>
    <p:sldId id="372" r:id="rId264"/>
    <p:sldId id="373" r:id="rId265"/>
    <p:sldId id="371" r:id="rId266"/>
    <p:sldId id="374" r:id="rId267"/>
    <p:sldId id="375" r:id="rId268"/>
    <p:sldId id="376" r:id="rId269"/>
    <p:sldId id="385" r:id="rId270"/>
    <p:sldId id="377" r:id="rId271"/>
    <p:sldId id="379" r:id="rId272"/>
    <p:sldId id="378" r:id="rId273"/>
    <p:sldId id="380" r:id="rId274"/>
    <p:sldId id="382" r:id="rId275"/>
    <p:sldId id="383" r:id="rId276"/>
    <p:sldId id="384" r:id="rId277"/>
    <p:sldId id="386" r:id="rId278"/>
    <p:sldId id="387" r:id="rId279"/>
    <p:sldId id="280" r:id="rId280"/>
    <p:sldId id="506" r:id="rId28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8E"/>
    <a:srgbClr val="165E22"/>
    <a:srgbClr val="0E3E16"/>
    <a:srgbClr val="003300"/>
    <a:srgbClr val="00A84C"/>
    <a:srgbClr val="EC37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1" autoAdjust="0"/>
    <p:restoredTop sz="93606" autoAdjust="0"/>
  </p:normalViewPr>
  <p:slideViewPr>
    <p:cSldViewPr>
      <p:cViewPr>
        <p:scale>
          <a:sx n="55" d="100"/>
          <a:sy n="55" d="100"/>
        </p:scale>
        <p:origin x="-840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9376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5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65" Type="http://schemas.openxmlformats.org/officeDocument/2006/relationships/slide" Target="slides/slide264.xml"/><Relationship Id="rId281" Type="http://schemas.openxmlformats.org/officeDocument/2006/relationships/slide" Target="slides/slide280.xml"/><Relationship Id="rId286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slide" Target="slides/slide249.xml"/><Relationship Id="rId255" Type="http://schemas.openxmlformats.org/officeDocument/2006/relationships/slide" Target="slides/slide254.xml"/><Relationship Id="rId271" Type="http://schemas.openxmlformats.org/officeDocument/2006/relationships/slide" Target="slides/slide270.xml"/><Relationship Id="rId276" Type="http://schemas.openxmlformats.org/officeDocument/2006/relationships/slide" Target="slides/slide275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261" Type="http://schemas.openxmlformats.org/officeDocument/2006/relationships/slide" Target="slides/slide260.xml"/><Relationship Id="rId266" Type="http://schemas.openxmlformats.org/officeDocument/2006/relationships/slide" Target="slides/slide265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282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viewProps" Target="viewProps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theme" Target="theme/theme1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wmf"/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wmf"/><Relationship Id="rId1" Type="http://schemas.openxmlformats.org/officeDocument/2006/relationships/image" Target="../media/image112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wmf"/><Relationship Id="rId1" Type="http://schemas.openxmlformats.org/officeDocument/2006/relationships/image" Target="../media/image131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2" Type="http://schemas.openxmlformats.org/officeDocument/2006/relationships/image" Target="../media/image140.wmf"/><Relationship Id="rId1" Type="http://schemas.openxmlformats.org/officeDocument/2006/relationships/image" Target="../media/image139.wmf"/><Relationship Id="rId5" Type="http://schemas.openxmlformats.org/officeDocument/2006/relationships/image" Target="../media/image143.wmf"/><Relationship Id="rId4" Type="http://schemas.openxmlformats.org/officeDocument/2006/relationships/image" Target="../media/image14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wmf"/><Relationship Id="rId2" Type="http://schemas.openxmlformats.org/officeDocument/2006/relationships/image" Target="../media/image151.wmf"/><Relationship Id="rId1" Type="http://schemas.openxmlformats.org/officeDocument/2006/relationships/image" Target="../media/image150.wmf"/><Relationship Id="rId5" Type="http://schemas.openxmlformats.org/officeDocument/2006/relationships/image" Target="../media/image154.wmf"/><Relationship Id="rId4" Type="http://schemas.openxmlformats.org/officeDocument/2006/relationships/image" Target="../media/image153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wmf"/><Relationship Id="rId1" Type="http://schemas.openxmlformats.org/officeDocument/2006/relationships/image" Target="../media/image156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wmf"/><Relationship Id="rId1" Type="http://schemas.openxmlformats.org/officeDocument/2006/relationships/image" Target="../media/image161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wmf"/><Relationship Id="rId2" Type="http://schemas.openxmlformats.org/officeDocument/2006/relationships/image" Target="../media/image171.wmf"/><Relationship Id="rId1" Type="http://schemas.openxmlformats.org/officeDocument/2006/relationships/image" Target="../media/image170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w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wmf"/><Relationship Id="rId1" Type="http://schemas.openxmlformats.org/officeDocument/2006/relationships/image" Target="../media/image185.w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wmf"/><Relationship Id="rId1" Type="http://schemas.openxmlformats.org/officeDocument/2006/relationships/image" Target="../media/image19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wmf"/><Relationship Id="rId1" Type="http://schemas.openxmlformats.org/officeDocument/2006/relationships/image" Target="NULL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wmf"/><Relationship Id="rId1" Type="http://schemas.openxmlformats.org/officeDocument/2006/relationships/image" Target="NULL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wmf"/><Relationship Id="rId2" Type="http://schemas.openxmlformats.org/officeDocument/2006/relationships/image" Target="../media/image210.wmf"/><Relationship Id="rId1" Type="http://schemas.openxmlformats.org/officeDocument/2006/relationships/image" Target="../media/image209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wmf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wmf"/><Relationship Id="rId1" Type="http://schemas.openxmlformats.org/officeDocument/2006/relationships/image" Target="../media/image224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wmf"/></Relationships>
</file>

<file path=ppt/drawings/_rels/vmlDrawing4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4.wmf"/><Relationship Id="rId1" Type="http://schemas.openxmlformats.org/officeDocument/2006/relationships/image" Target="../media/image253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w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wmf"/><Relationship Id="rId1" Type="http://schemas.openxmlformats.org/officeDocument/2006/relationships/image" Target="../media/image270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wmf"/></Relationships>
</file>

<file path=ppt/drawings/_rels/vmlDrawing5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3.wmf"/><Relationship Id="rId1" Type="http://schemas.openxmlformats.org/officeDocument/2006/relationships/image" Target="../media/image282.wmf"/></Relationships>
</file>

<file path=ppt/drawings/_rels/vmlDrawing5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wmf"/><Relationship Id="rId2" Type="http://schemas.openxmlformats.org/officeDocument/2006/relationships/image" Target="../media/image288.wmf"/><Relationship Id="rId1" Type="http://schemas.openxmlformats.org/officeDocument/2006/relationships/image" Target="../media/image287.wmf"/><Relationship Id="rId4" Type="http://schemas.openxmlformats.org/officeDocument/2006/relationships/image" Target="../media/image29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52A8F-0F69-477F-86B6-0FEAFACB183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CF351-57A1-465C-99D3-1DEB4CA0C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19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CF351-57A1-465C-99D3-1DEB4CA0C65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38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CF351-57A1-465C-99D3-1DEB4CA0C655}" type="slidenum">
              <a:rPr lang="en-US" smtClean="0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72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ABBA701-0D65-4F6F-BD87-248DA6EF93A8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1B6570F-F4D9-4FDB-A966-FCAB814E80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4.wmf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wmf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9.wmf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8.wmf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10.wmf"/><Relationship Id="rId4" Type="http://schemas.openxmlformats.org/officeDocument/2006/relationships/oleObject" Target="../embeddings/oleObject46.bin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wmf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7" Type="http://schemas.openxmlformats.org/officeDocument/2006/relationships/image" Target="../media/image106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13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112.wmf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116.jpeg"/><Relationship Id="rId4" Type="http://schemas.openxmlformats.org/officeDocument/2006/relationships/image" Target="../media/image115.wmf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wmf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oleObject" Target="../embeddings/oleObject50.bin"/><Relationship Id="rId7" Type="http://schemas.openxmlformats.org/officeDocument/2006/relationships/image" Target="../media/image1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19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118.wmf"/><Relationship Id="rId9" Type="http://schemas.openxmlformats.org/officeDocument/2006/relationships/image" Target="../media/image120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wmf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wmf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125.wmf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wmf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38.wmf"/><Relationship Id="rId4" Type="http://schemas.openxmlformats.org/officeDocument/2006/relationships/image" Target="../media/image127.wmf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hyperlink" Target="http://www.denversouth.org/" TargetMode="Externa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129.wmf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wmf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32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131.wmf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133.wmf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133.wmf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7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2" Type="http://schemas.openxmlformats.org/officeDocument/2006/relationships/hyperlink" Target="http://www.mathsisfun.com/geometry/radians.html" TargetMode="Externa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wmf"/><Relationship Id="rId13" Type="http://schemas.openxmlformats.org/officeDocument/2006/relationships/image" Target="../media/image143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40.wmf"/><Relationship Id="rId11" Type="http://schemas.openxmlformats.org/officeDocument/2006/relationships/image" Target="../media/image142.wmf"/><Relationship Id="rId5" Type="http://schemas.openxmlformats.org/officeDocument/2006/relationships/oleObject" Target="../embeddings/oleObject61.bin"/><Relationship Id="rId10" Type="http://schemas.openxmlformats.org/officeDocument/2006/relationships/oleObject" Target="../embeddings/oleObject63.bin"/><Relationship Id="rId4" Type="http://schemas.openxmlformats.org/officeDocument/2006/relationships/image" Target="../media/image139.wmf"/><Relationship Id="rId9" Type="http://schemas.openxmlformats.org/officeDocument/2006/relationships/image" Target="../media/image144.gif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wmf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47.wmf"/><Relationship Id="rId4" Type="http://schemas.openxmlformats.org/officeDocument/2006/relationships/oleObject" Target="../embeddings/oleObject65.bin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149.wmf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wmf"/><Relationship Id="rId13" Type="http://schemas.openxmlformats.org/officeDocument/2006/relationships/image" Target="../media/image154.wmf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9.bin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51.wmf"/><Relationship Id="rId11" Type="http://schemas.openxmlformats.org/officeDocument/2006/relationships/image" Target="../media/image155.wmf"/><Relationship Id="rId5" Type="http://schemas.openxmlformats.org/officeDocument/2006/relationships/oleObject" Target="../embeddings/oleObject68.bin"/><Relationship Id="rId10" Type="http://schemas.openxmlformats.org/officeDocument/2006/relationships/image" Target="../media/image153.wmf"/><Relationship Id="rId4" Type="http://schemas.openxmlformats.org/officeDocument/2006/relationships/image" Target="../media/image150.wmf"/><Relationship Id="rId9" Type="http://schemas.openxmlformats.org/officeDocument/2006/relationships/oleObject" Target="../embeddings/oleObject70.bin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7" Type="http://schemas.openxmlformats.org/officeDocument/2006/relationships/image" Target="../media/image15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57.wmf"/><Relationship Id="rId5" Type="http://schemas.openxmlformats.org/officeDocument/2006/relationships/oleObject" Target="../embeddings/oleObject73.bin"/><Relationship Id="rId4" Type="http://schemas.openxmlformats.org/officeDocument/2006/relationships/image" Target="../media/image156.wmf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60.w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159.wmf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7" Type="http://schemas.openxmlformats.org/officeDocument/2006/relationships/image" Target="../media/image16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77.bin"/><Relationship Id="rId5" Type="http://schemas.openxmlformats.org/officeDocument/2006/relationships/image" Target="../media/image163.wmf"/><Relationship Id="rId4" Type="http://schemas.openxmlformats.org/officeDocument/2006/relationships/image" Target="../media/image161.wmf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wmf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wmf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wmf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wmf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wmf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wmf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wmf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wmf"/><Relationship Id="rId3" Type="http://schemas.openxmlformats.org/officeDocument/2006/relationships/oleObject" Target="../embeddings/oleObject78.bin"/><Relationship Id="rId7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71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170.wmf"/><Relationship Id="rId9" Type="http://schemas.openxmlformats.org/officeDocument/2006/relationships/image" Target="../media/image66.jpe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wmf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wmf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wmf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wmf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wmf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wmf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wmf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wmf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gif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wmf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179.gif"/><Relationship Id="rId4" Type="http://schemas.openxmlformats.org/officeDocument/2006/relationships/image" Target="../media/image181.wmf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gif"/><Relationship Id="rId2" Type="http://schemas.openxmlformats.org/officeDocument/2006/relationships/image" Target="../media/image183.gif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7" Type="http://schemas.openxmlformats.org/officeDocument/2006/relationships/image" Target="../media/image18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84.bin"/><Relationship Id="rId5" Type="http://schemas.openxmlformats.org/officeDocument/2006/relationships/oleObject" Target="../embeddings/oleObject83.bin"/><Relationship Id="rId4" Type="http://schemas.openxmlformats.org/officeDocument/2006/relationships/image" Target="../media/image185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5.wmf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wmf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wmf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wmf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eg"/><Relationship Id="rId7" Type="http://schemas.openxmlformats.org/officeDocument/2006/relationships/image" Target="../media/image19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86.bin"/><Relationship Id="rId5" Type="http://schemas.openxmlformats.org/officeDocument/2006/relationships/image" Target="../media/image193.wmf"/><Relationship Id="rId4" Type="http://schemas.openxmlformats.org/officeDocument/2006/relationships/oleObject" Target="../embeddings/oleObject85.bin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gif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wmf"/><Relationship Id="rId2" Type="http://schemas.openxmlformats.org/officeDocument/2006/relationships/image" Target="../media/image197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wmf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wmf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gif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wmf"/><Relationship Id="rId2" Type="http://schemas.openxmlformats.org/officeDocument/2006/relationships/image" Target="../media/image202.wmf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wmf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205.w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20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wmf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5" Type="http://schemas.openxmlformats.org/officeDocument/2006/relationships/image" Target="../media/image208.wmf"/><Relationship Id="rId4" Type="http://schemas.openxmlformats.org/officeDocument/2006/relationships/oleObject" Target="../embeddings/oleObject90.bin"/></Relationships>
</file>

<file path=ppt/slides/_rels/slide2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wmf"/><Relationship Id="rId3" Type="http://schemas.openxmlformats.org/officeDocument/2006/relationships/oleObject" Target="../embeddings/oleObject91.bin"/><Relationship Id="rId7" Type="http://schemas.openxmlformats.org/officeDocument/2006/relationships/oleObject" Target="../embeddings/oleObject9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210.wmf"/><Relationship Id="rId5" Type="http://schemas.openxmlformats.org/officeDocument/2006/relationships/oleObject" Target="../embeddings/oleObject92.bin"/><Relationship Id="rId4" Type="http://schemas.openxmlformats.org/officeDocument/2006/relationships/image" Target="../media/image209.wmf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gif"/><Relationship Id="rId2" Type="http://schemas.openxmlformats.org/officeDocument/2006/relationships/image" Target="../media/image21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4.gif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gif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wmf"/><Relationship Id="rId7" Type="http://schemas.openxmlformats.org/officeDocument/2006/relationships/image" Target="../media/image2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216.wmf"/><Relationship Id="rId5" Type="http://schemas.openxmlformats.org/officeDocument/2006/relationships/oleObject" Target="../embeddings/oleObject94.bin"/><Relationship Id="rId4" Type="http://schemas.openxmlformats.org/officeDocument/2006/relationships/image" Target="../media/image218.wmf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wmf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jpeg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wmf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wmf"/><Relationship Id="rId7" Type="http://schemas.openxmlformats.org/officeDocument/2006/relationships/image" Target="../media/image2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96.bin"/><Relationship Id="rId5" Type="http://schemas.openxmlformats.org/officeDocument/2006/relationships/image" Target="../media/image224.wmf"/><Relationship Id="rId4" Type="http://schemas.openxmlformats.org/officeDocument/2006/relationships/oleObject" Target="../embeddings/oleObject95.bin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wmf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wmf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wmf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wmf"/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wmf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238.wmf"/><Relationship Id="rId4" Type="http://schemas.openxmlformats.org/officeDocument/2006/relationships/oleObject" Target="../embeddings/oleObject97.bin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wmf"/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wmf"/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gif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4.wmf"/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wmf"/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5.jpg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wmf"/><Relationship Id="rId2" Type="http://schemas.openxmlformats.org/officeDocument/2006/relationships/image" Target="../media/image246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gif"/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5" Type="http://schemas.openxmlformats.org/officeDocument/2006/relationships/image" Target="../media/image250.wmf"/><Relationship Id="rId4" Type="http://schemas.openxmlformats.org/officeDocument/2006/relationships/oleObject" Target="../embeddings/oleObject98.bin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2.jpeg"/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wmf"/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254.wmf"/><Relationship Id="rId5" Type="http://schemas.openxmlformats.org/officeDocument/2006/relationships/oleObject" Target="../embeddings/oleObject100.bin"/><Relationship Id="rId4" Type="http://schemas.openxmlformats.org/officeDocument/2006/relationships/image" Target="../media/image253.wmf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5" Type="http://schemas.openxmlformats.org/officeDocument/2006/relationships/image" Target="../media/image256.wmf"/><Relationship Id="rId4" Type="http://schemas.openxmlformats.org/officeDocument/2006/relationships/image" Target="../media/image255.wmf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wmf"/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wmf"/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wmf"/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wmf"/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wmf"/><Relationship Id="rId2" Type="http://schemas.openxmlformats.org/officeDocument/2006/relationships/image" Target="../media/image258.wmf"/><Relationship Id="rId1" Type="http://schemas.openxmlformats.org/officeDocument/2006/relationships/slideLayout" Target="../slideLayouts/slideLayout2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5" Type="http://schemas.openxmlformats.org/officeDocument/2006/relationships/image" Target="../media/image83.gif"/><Relationship Id="rId4" Type="http://schemas.openxmlformats.org/officeDocument/2006/relationships/image" Target="../media/image260.wmf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1.png"/><Relationship Id="rId1" Type="http://schemas.openxmlformats.org/officeDocument/2006/relationships/slideLayout" Target="../slideLayouts/slideLayout2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2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3.wmf"/><Relationship Id="rId1" Type="http://schemas.openxmlformats.org/officeDocument/2006/relationships/slideLayout" Target="../slideLayouts/slideLayout2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3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2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wmf"/><Relationship Id="rId1" Type="http://schemas.openxmlformats.org/officeDocument/2006/relationships/slideLayout" Target="../slideLayouts/slideLayout2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5.wmf"/><Relationship Id="rId1" Type="http://schemas.openxmlformats.org/officeDocument/2006/relationships/slideLayout" Target="../slideLayouts/slideLayout2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6.jpeg"/><Relationship Id="rId1" Type="http://schemas.openxmlformats.org/officeDocument/2006/relationships/slideLayout" Target="../slideLayouts/slideLayout2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7.png"/><Relationship Id="rId1" Type="http://schemas.openxmlformats.org/officeDocument/2006/relationships/slideLayout" Target="../slideLayouts/slideLayout2.x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6" Type="http://schemas.openxmlformats.org/officeDocument/2006/relationships/image" Target="../media/image269.png"/><Relationship Id="rId5" Type="http://schemas.openxmlformats.org/officeDocument/2006/relationships/oleObject" Target="../embeddings/oleObject104.bin"/><Relationship Id="rId4" Type="http://schemas.openxmlformats.org/officeDocument/2006/relationships/image" Target="../media/image268.wmf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7" Type="http://schemas.openxmlformats.org/officeDocument/2006/relationships/image" Target="../media/image27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271.wmf"/><Relationship Id="rId5" Type="http://schemas.openxmlformats.org/officeDocument/2006/relationships/oleObject" Target="../embeddings/oleObject106.bin"/><Relationship Id="rId4" Type="http://schemas.openxmlformats.org/officeDocument/2006/relationships/image" Target="../media/image270.wmf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3.wmf"/><Relationship Id="rId1" Type="http://schemas.openxmlformats.org/officeDocument/2006/relationships/slideLayout" Target="../slideLayouts/slideLayout2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4.wmf"/><Relationship Id="rId1" Type="http://schemas.openxmlformats.org/officeDocument/2006/relationships/slideLayout" Target="../slideLayouts/slideLayout2.xml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4.wmf"/><Relationship Id="rId1" Type="http://schemas.openxmlformats.org/officeDocument/2006/relationships/slideLayout" Target="../slideLayouts/slideLayout2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5.jpeg"/><Relationship Id="rId1" Type="http://schemas.openxmlformats.org/officeDocument/2006/relationships/slideLayout" Target="../slideLayouts/slideLayout2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wmf"/><Relationship Id="rId1" Type="http://schemas.openxmlformats.org/officeDocument/2006/relationships/slideLayout" Target="../slideLayouts/slideLayout2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6.wmf"/><Relationship Id="rId1" Type="http://schemas.openxmlformats.org/officeDocument/2006/relationships/slideLayout" Target="../slideLayouts/slideLayout2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7.jpeg"/><Relationship Id="rId1" Type="http://schemas.openxmlformats.org/officeDocument/2006/relationships/slideLayout" Target="../slideLayouts/slideLayout2.x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196.gif"/><Relationship Id="rId4" Type="http://schemas.openxmlformats.org/officeDocument/2006/relationships/image" Target="../media/image278.wmf"/></Relationships>
</file>

<file path=ppt/slides/_rels/slide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gif"/><Relationship Id="rId1" Type="http://schemas.openxmlformats.org/officeDocument/2006/relationships/slideLayout" Target="../slideLayouts/slideLayout2.x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wmf"/><Relationship Id="rId2" Type="http://schemas.openxmlformats.org/officeDocument/2006/relationships/image" Target="../media/image279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1.wmf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6" Type="http://schemas.openxmlformats.org/officeDocument/2006/relationships/image" Target="../media/image283.wmf"/><Relationship Id="rId5" Type="http://schemas.openxmlformats.org/officeDocument/2006/relationships/oleObject" Target="../embeddings/oleObject109.bin"/><Relationship Id="rId4" Type="http://schemas.openxmlformats.org/officeDocument/2006/relationships/image" Target="../media/image282.wmf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/Relationships>
</file>

<file path=ppt/slides/_rels/slide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4.jpeg"/><Relationship Id="rId1" Type="http://schemas.openxmlformats.org/officeDocument/2006/relationships/slideLayout" Target="../slideLayouts/slideLayout2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5.jpg"/><Relationship Id="rId1" Type="http://schemas.openxmlformats.org/officeDocument/2006/relationships/slideLayout" Target="../slideLayouts/slideLayout2.xml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6.wmf"/><Relationship Id="rId1" Type="http://schemas.openxmlformats.org/officeDocument/2006/relationships/slideLayout" Target="../slideLayouts/slideLayout2.xml"/></Relationships>
</file>

<file path=ppt/slides/_rels/slide2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9.wmf"/><Relationship Id="rId3" Type="http://schemas.openxmlformats.org/officeDocument/2006/relationships/oleObject" Target="../embeddings/oleObject110.bin"/><Relationship Id="rId7" Type="http://schemas.openxmlformats.org/officeDocument/2006/relationships/oleObject" Target="../embeddings/oleObject1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6" Type="http://schemas.openxmlformats.org/officeDocument/2006/relationships/image" Target="../media/image288.wmf"/><Relationship Id="rId5" Type="http://schemas.openxmlformats.org/officeDocument/2006/relationships/oleObject" Target="../embeddings/oleObject111.bin"/><Relationship Id="rId10" Type="http://schemas.openxmlformats.org/officeDocument/2006/relationships/image" Target="../media/image290.wmf"/><Relationship Id="rId4" Type="http://schemas.openxmlformats.org/officeDocument/2006/relationships/image" Target="../media/image287.wmf"/><Relationship Id="rId9" Type="http://schemas.openxmlformats.org/officeDocument/2006/relationships/oleObject" Target="../embeddings/oleObject113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.xml"/></Relationships>
</file>

<file path=ppt/slides/_rels/slide2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13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8.w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49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9.bin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59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23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29.bin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6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63.wmf"/><Relationship Id="rId4" Type="http://schemas.openxmlformats.org/officeDocument/2006/relationships/image" Target="../media/image60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65.w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68.wm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76.w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8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77.wmf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w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80.wmf"/><Relationship Id="rId9" Type="http://schemas.openxmlformats.org/officeDocument/2006/relationships/image" Target="../media/image83.gi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85.wmf"/><Relationship Id="rId4" Type="http://schemas.openxmlformats.org/officeDocument/2006/relationships/image" Target="../media/image84.wmf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91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90.wmf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9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3.wmf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w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wm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1143000"/>
            <a:ext cx="6553200" cy="2656362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tx1"/>
                </a:solidFill>
              </a:rPr>
              <a:t>Mrs. Starbuck</a:t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en-US" sz="4800" dirty="0" smtClean="0">
                <a:solidFill>
                  <a:schemeClr val="tx1"/>
                </a:solidFill>
              </a:rPr>
              <a:t>Room 323</a:t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en-US" sz="4800" dirty="0" smtClean="0">
                <a:solidFill>
                  <a:schemeClr val="tx1"/>
                </a:solidFill>
              </a:rPr>
              <a:t>Welcome to </a:t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en-US" sz="4800" dirty="0" smtClean="0">
                <a:solidFill>
                  <a:schemeClr val="tx1"/>
                </a:solidFill>
              </a:rPr>
              <a:t>Pre-Calculus!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1400" y="4038600"/>
            <a:ext cx="6172200" cy="2362200"/>
          </a:xfrm>
        </p:spPr>
        <p:txBody>
          <a:bodyPr>
            <a:normAutofit lnSpcReduction="10000"/>
          </a:bodyPr>
          <a:lstStyle/>
          <a:p>
            <a:endParaRPr lang="en-US" sz="4800" dirty="0" smtClean="0">
              <a:solidFill>
                <a:srgbClr val="7030A0"/>
              </a:solidFill>
            </a:endParaRPr>
          </a:p>
          <a:p>
            <a:r>
              <a:rPr lang="en-US" sz="4800" dirty="0" smtClean="0">
                <a:solidFill>
                  <a:srgbClr val="7030A0"/>
                </a:solidFill>
              </a:rPr>
              <a:t>Find your </a:t>
            </a:r>
          </a:p>
          <a:p>
            <a:r>
              <a:rPr lang="en-US" sz="4800" dirty="0" smtClean="0">
                <a:solidFill>
                  <a:srgbClr val="7030A0"/>
                </a:solidFill>
              </a:rPr>
              <a:t>Assigned Seat</a:t>
            </a:r>
            <a:endParaRPr lang="en-US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4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25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Solve each equation for ‘x’, showing ALL work and checking your answers…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82000" cy="5198660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rabicPeriod"/>
            </a:pPr>
            <a:r>
              <a:rPr lang="en-US" dirty="0" smtClean="0"/>
              <a:t>x</a:t>
            </a:r>
            <a:r>
              <a:rPr lang="en-US" baseline="30000" dirty="0" smtClean="0"/>
              <a:t>3</a:t>
            </a:r>
            <a:r>
              <a:rPr lang="en-US" dirty="0" smtClean="0"/>
              <a:t>  = </a:t>
            </a:r>
            <a:r>
              <a:rPr lang="en-US" dirty="0"/>
              <a:t> – 5832</a:t>
            </a:r>
            <a:endParaRPr lang="en-US" dirty="0" smtClean="0"/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 smtClean="0"/>
              <a:t>x</a:t>
            </a:r>
            <a:r>
              <a:rPr lang="en-US" baseline="30000" dirty="0" smtClean="0"/>
              <a:t>4 </a:t>
            </a:r>
            <a:r>
              <a:rPr lang="en-US" dirty="0" smtClean="0"/>
              <a:t>+ 19  = 28,580</a:t>
            </a:r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/>
              <a:t> – 6x</a:t>
            </a:r>
            <a:r>
              <a:rPr lang="en-US" baseline="30000" dirty="0" smtClean="0"/>
              <a:t>5</a:t>
            </a:r>
            <a:r>
              <a:rPr lang="en-US" dirty="0" smtClean="0"/>
              <a:t> = -46,656</a:t>
            </a:r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 smtClean="0"/>
              <a:t> x</a:t>
            </a:r>
            <a:r>
              <a:rPr lang="en-US" baseline="30000" dirty="0" smtClean="0"/>
              <a:t>6</a:t>
            </a:r>
            <a:r>
              <a:rPr lang="en-US" dirty="0" smtClean="0"/>
              <a:t> – 19 = 6125</a:t>
            </a:r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5.   Describe and explain the steps you used to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solve the equations…WHY did you do those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steps?</a:t>
            </a:r>
          </a:p>
          <a:p>
            <a:pPr marL="0" indent="0">
              <a:buNone/>
            </a:pPr>
            <a:r>
              <a:rPr lang="en-US" dirty="0" smtClean="0"/>
              <a:t>6. </a:t>
            </a:r>
            <a:r>
              <a:rPr lang="en-US" dirty="0"/>
              <a:t>How can you use what you know to solve,           </a:t>
            </a:r>
          </a:p>
          <a:p>
            <a:pPr marL="0" indent="0">
              <a:buNone/>
            </a:pPr>
            <a:r>
              <a:rPr lang="en-US" dirty="0" smtClean="0"/>
              <a:t>    for </a:t>
            </a:r>
            <a:r>
              <a:rPr lang="en-US" dirty="0"/>
              <a:t>‘x’?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b="1" dirty="0">
                <a:solidFill>
                  <a:srgbClr val="C00000"/>
                </a:solidFill>
              </a:rPr>
              <a:t>HW #1 – Due Tuesday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1266" name="Picture 2" descr="C:\Users\dstarbu\AppData\Local\Microsoft\Windows\Temporary Internet Files\Content.IE5\9SET1P90\MC900281219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771" y="1785257"/>
            <a:ext cx="2794174" cy="255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579876"/>
              </p:ext>
            </p:extLst>
          </p:nvPr>
        </p:nvGraphicFramePr>
        <p:xfrm>
          <a:off x="6248400" y="5410200"/>
          <a:ext cx="190154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41" name="Equation" r:id="rId3" imgW="774360" imgH="393480" progId="Equation.DSMT4">
                  <p:embed/>
                </p:oleObj>
              </mc:Choice>
              <mc:Fallback>
                <p:oleObj name="Equation" r:id="rId3" imgW="7743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8400" y="5410200"/>
                        <a:ext cx="1901545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029016"/>
              </p:ext>
            </p:extLst>
          </p:nvPr>
        </p:nvGraphicFramePr>
        <p:xfrm>
          <a:off x="838200" y="3570288"/>
          <a:ext cx="298450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42" name="Equation" r:id="rId5" imgW="152280" imgH="393480" progId="Equation.DSMT4">
                  <p:embed/>
                </p:oleObj>
              </mc:Choice>
              <mc:Fallback>
                <p:oleObj name="Equation" r:id="rId5" imgW="152280" imgH="3934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570288"/>
                        <a:ext cx="298450" cy="773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457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4400" cy="487375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Pg. 286/ #1-24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Project – ‘Inflation/Deflation’ Due FRIDAY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Progress Check / Problem Statement due TUESDAY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 – Pg. 287/ #45-49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Logistical Functions – Pg. 283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Pg. 288/ #55</a:t>
            </a:r>
          </a:p>
          <a:p>
            <a:r>
              <a:rPr lang="en-US" b="1" u="sng" dirty="0" smtClean="0">
                <a:solidFill>
                  <a:srgbClr val="002060"/>
                </a:solidFill>
              </a:rPr>
              <a:t>Quiz Friday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287/ #39, 40, 51-66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73733" name="Picture 5" descr="C:\Users\dstarbu\AppData\Local\Microsoft\Windows\Temporary Internet Files\Content.IE5\2PUEW0UN\MC900439613[1].png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031889"/>
            <a:ext cx="2914650" cy="320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5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" y="1447800"/>
            <a:ext cx="8610600" cy="5026152"/>
          </a:xfrm>
        </p:spPr>
        <p:txBody>
          <a:bodyPr/>
          <a:lstStyle/>
          <a:p>
            <a:r>
              <a:rPr lang="en-US" b="1" dirty="0">
                <a:solidFill>
                  <a:srgbClr val="003300"/>
                </a:solidFill>
              </a:rPr>
              <a:t>Project – ‘Inflation/Deflation’ Due </a:t>
            </a:r>
            <a:r>
              <a:rPr lang="en-US" b="1" dirty="0" smtClean="0">
                <a:solidFill>
                  <a:srgbClr val="003300"/>
                </a:solidFill>
              </a:rPr>
              <a:t>FRIDAY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Problem Statement / Process Start due TODAY</a:t>
            </a:r>
            <a:endParaRPr lang="en-US" b="1" dirty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Quiz Friday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287/ #39, 40, </a:t>
            </a:r>
            <a:r>
              <a:rPr lang="en-US" b="1" dirty="0" smtClean="0">
                <a:solidFill>
                  <a:srgbClr val="C00000"/>
                </a:solidFill>
              </a:rPr>
              <a:t>51-66 DUE Wed., Thurs.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Pg. 288/ #55-58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Complete Pg. 296/ #1-22 with your group</a:t>
            </a:r>
            <a:endParaRPr lang="en-US" b="1" dirty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001" y="4031255"/>
            <a:ext cx="3549543" cy="289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48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4873752"/>
          </a:xfrm>
        </p:spPr>
        <p:txBody>
          <a:bodyPr/>
          <a:lstStyle/>
          <a:p>
            <a:r>
              <a:rPr lang="en-US" b="1" dirty="0">
                <a:solidFill>
                  <a:srgbClr val="003300"/>
                </a:solidFill>
              </a:rPr>
              <a:t>Project – ‘Inflation/Deflation’ Due </a:t>
            </a:r>
            <a:r>
              <a:rPr lang="en-US" b="1" dirty="0" smtClean="0">
                <a:solidFill>
                  <a:srgbClr val="003300"/>
                </a:solidFill>
              </a:rPr>
              <a:t>FRIDAY</a:t>
            </a:r>
            <a:endParaRPr lang="en-US" b="1" dirty="0">
              <a:solidFill>
                <a:srgbClr val="003300"/>
              </a:solidFill>
            </a:endParaRPr>
          </a:p>
          <a:p>
            <a:r>
              <a:rPr lang="en-US" b="1" u="sng" dirty="0" smtClean="0">
                <a:solidFill>
                  <a:srgbClr val="002060"/>
                </a:solidFill>
              </a:rPr>
              <a:t>Quiz </a:t>
            </a:r>
            <a:r>
              <a:rPr lang="en-US" b="1" u="sng" dirty="0">
                <a:solidFill>
                  <a:srgbClr val="002060"/>
                </a:solidFill>
              </a:rPr>
              <a:t>Friday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287/ #39, 40, </a:t>
            </a:r>
            <a:r>
              <a:rPr lang="en-US" b="1" dirty="0" smtClean="0">
                <a:solidFill>
                  <a:srgbClr val="C00000"/>
                </a:solidFill>
              </a:rPr>
              <a:t>51-66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297/ #29-34, 39-42, 45, 46 Due </a:t>
            </a:r>
            <a:r>
              <a:rPr lang="en-US" b="1" dirty="0" smtClean="0">
                <a:solidFill>
                  <a:srgbClr val="C00000"/>
                </a:solidFill>
              </a:rPr>
              <a:t>TUESDAY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Group Exponential Task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 smtClean="0"/>
              <a:t>Each group member has ALL work in the CW section of your binder</a:t>
            </a:r>
          </a:p>
          <a:p>
            <a:r>
              <a:rPr lang="en-US" b="1" dirty="0" smtClean="0"/>
              <a:t>One Poster per group</a:t>
            </a:r>
            <a:endParaRPr lang="en-US" b="1" dirty="0"/>
          </a:p>
        </p:txBody>
      </p:sp>
      <p:pic>
        <p:nvPicPr>
          <p:cNvPr id="74756" name="Picture 4" descr="C:\Users\dstarbu\AppData\Local\Microsoft\Windows\Temporary Internet Files\Content.IE5\2PUEW0UN\MC900197662[2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95590"/>
            <a:ext cx="2649026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13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27038"/>
            <a:ext cx="8686800" cy="868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Each group poster should have the following: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990600"/>
            <a:ext cx="8534400" cy="5863728"/>
          </a:xfrm>
        </p:spPr>
        <p:txBody>
          <a:bodyPr/>
          <a:lstStyle/>
          <a:p>
            <a:r>
              <a:rPr lang="en-US" dirty="0" smtClean="0"/>
              <a:t>Title and copy of table data</a:t>
            </a:r>
          </a:p>
          <a:p>
            <a:r>
              <a:rPr lang="en-US" dirty="0" smtClean="0"/>
              <a:t>Calculation of G/D factor, showing ALL work using the POINT/RATIO formula</a:t>
            </a:r>
          </a:p>
          <a:p>
            <a:r>
              <a:rPr lang="en-US" dirty="0" smtClean="0"/>
              <a:t>Calculation of STARTING VALUE (t=0)</a:t>
            </a:r>
          </a:p>
          <a:p>
            <a:r>
              <a:rPr lang="en-US" dirty="0" smtClean="0"/>
              <a:t>Calculation of G/D RATE, as decimal and percent</a:t>
            </a:r>
          </a:p>
          <a:p>
            <a:r>
              <a:rPr lang="en-US" dirty="0" smtClean="0"/>
              <a:t>Exponential Function for table, defining variables</a:t>
            </a:r>
          </a:p>
          <a:p>
            <a:r>
              <a:rPr lang="en-US" dirty="0" smtClean="0"/>
              <a:t>Graph of table, with exponential function graphed over the data</a:t>
            </a:r>
          </a:p>
          <a:p>
            <a:r>
              <a:rPr lang="en-US" dirty="0" smtClean="0"/>
              <a:t>Answers to STARBUCK questions, showing ALL work using GRAPH (labeled) and EQUATION </a:t>
            </a:r>
          </a:p>
          <a:p>
            <a:r>
              <a:rPr lang="en-US" dirty="0" smtClean="0"/>
              <a:t>Summary sentences for all solutions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7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7696200" cy="51054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3300"/>
                </a:solidFill>
              </a:rPr>
              <a:t>Project – ‘Inflation/Deflation’ </a:t>
            </a:r>
            <a:r>
              <a:rPr lang="en-US" b="1" dirty="0" smtClean="0">
                <a:solidFill>
                  <a:srgbClr val="003300"/>
                </a:solidFill>
              </a:rPr>
              <a:t>Due TODAY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Quiz – TODAY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</a:t>
            </a:r>
            <a:r>
              <a:rPr lang="en-US" b="1" dirty="0">
                <a:solidFill>
                  <a:srgbClr val="C00000"/>
                </a:solidFill>
              </a:rPr>
              <a:t>. 287/ #39, 40, </a:t>
            </a:r>
            <a:r>
              <a:rPr lang="en-US" b="1" dirty="0" smtClean="0">
                <a:solidFill>
                  <a:srgbClr val="C00000"/>
                </a:solidFill>
              </a:rPr>
              <a:t>51-66; Pg. 297/ #29-34, 39-42, 45, 46 Due TUESDAY</a:t>
            </a:r>
          </a:p>
          <a:p>
            <a:r>
              <a:rPr lang="en-US" b="1" dirty="0">
                <a:solidFill>
                  <a:srgbClr val="003300"/>
                </a:solidFill>
              </a:rPr>
              <a:t>Binder Check/Note Check </a:t>
            </a:r>
            <a:r>
              <a:rPr lang="en-US" b="1" u="sng" dirty="0">
                <a:solidFill>
                  <a:srgbClr val="003300"/>
                </a:solidFill>
              </a:rPr>
              <a:t>MONDAY</a:t>
            </a:r>
          </a:p>
          <a:p>
            <a:r>
              <a:rPr lang="en-US" b="1" dirty="0">
                <a:solidFill>
                  <a:srgbClr val="003300"/>
                </a:solidFill>
              </a:rPr>
              <a:t>Make Up Work Test Corrections Due </a:t>
            </a:r>
            <a:r>
              <a:rPr lang="en-US" b="1" u="sng" dirty="0">
                <a:solidFill>
                  <a:srgbClr val="003300"/>
                </a:solidFill>
              </a:rPr>
              <a:t>FRIDAY</a:t>
            </a:r>
            <a:r>
              <a:rPr lang="en-US" b="1" dirty="0">
                <a:solidFill>
                  <a:srgbClr val="003300"/>
                </a:solidFill>
              </a:rPr>
              <a:t> December 13</a:t>
            </a:r>
          </a:p>
          <a:p>
            <a:r>
              <a:rPr lang="en-US" b="1" u="sng" dirty="0">
                <a:solidFill>
                  <a:srgbClr val="002060"/>
                </a:solidFill>
              </a:rPr>
              <a:t>Finals </a:t>
            </a:r>
            <a:r>
              <a:rPr lang="en-US" b="1" u="sng" dirty="0" smtClean="0">
                <a:solidFill>
                  <a:srgbClr val="002060"/>
                </a:solidFill>
              </a:rPr>
              <a:t>week of Dec. 16 – </a:t>
            </a:r>
            <a:r>
              <a:rPr lang="en-US" b="1" u="sng" dirty="0">
                <a:solidFill>
                  <a:srgbClr val="002060"/>
                </a:solidFill>
              </a:rPr>
              <a:t>7:45 am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Monday December 16 – Per. 1, 2, 3 Finals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Tuesday December 17 – Per. 4, 5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Wednesday December 18 – Per. 6, 7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Thursday December 19 – Make-Up Finals</a:t>
            </a: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003300"/>
              </a:solidFill>
            </a:endParaRPr>
          </a:p>
        </p:txBody>
      </p:sp>
      <p:pic>
        <p:nvPicPr>
          <p:cNvPr id="75778" name="Picture 2" descr="C:\Users\dstarbu\AppData\Local\Microsoft\Windows\Temporary Internet Files\Content.IE5\GXCNT3Q0\MC900078743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243350"/>
            <a:ext cx="1728900" cy="26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97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3820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287/ #39, 40, 51-66; Pg. 297/ #29-34, 39-42, 45, 46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Progress Reports – </a:t>
            </a:r>
            <a:r>
              <a:rPr lang="en-US" b="1" dirty="0">
                <a:solidFill>
                  <a:srgbClr val="C00000"/>
                </a:solidFill>
              </a:rPr>
              <a:t>Make-Up Work, Test Corrections, Re-Writes due FRIDAY </a:t>
            </a:r>
            <a:r>
              <a:rPr lang="en-US" b="1" dirty="0" smtClean="0">
                <a:solidFill>
                  <a:srgbClr val="C00000"/>
                </a:solidFill>
              </a:rPr>
              <a:t>12/13 – NO EXCEPTIONS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Concept Map Project Due At FINAL – NO LATE PROJECTS ACCEPTED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Logarithms</a:t>
            </a:r>
          </a:p>
          <a:p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308/ #1-24, 33-40; Pg. 317/ #</a:t>
            </a:r>
            <a:r>
              <a:rPr lang="en-US" b="1" dirty="0" smtClean="0">
                <a:solidFill>
                  <a:srgbClr val="C00000"/>
                </a:solidFill>
              </a:rPr>
              <a:t>1-38</a:t>
            </a:r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/>
              <a:t>Binder Check Wednesday/Thursday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3730" name="Picture 2" descr="C:\Users\dstarbu\AppData\Local\Microsoft\Windows\Temporary Internet Files\Content.IE5\GXCNT3Q0\MC900444777[1].jpg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124899"/>
            <a:ext cx="1934032" cy="250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76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50292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Pg. 308/ #25-32; 59-64; Pg. 331/ #1-10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Pg. 323 - EARTHQUAKES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308/ #1-24, 33-40; Pg. 317/ #1-38</a:t>
            </a:r>
          </a:p>
          <a:p>
            <a:r>
              <a:rPr lang="en-US" b="1" dirty="0"/>
              <a:t>Binder Check </a:t>
            </a:r>
            <a:r>
              <a:rPr lang="en-US" b="1" dirty="0" smtClean="0"/>
              <a:t>TODAY</a:t>
            </a:r>
            <a:endParaRPr lang="en-US" b="1" dirty="0"/>
          </a:p>
          <a:p>
            <a:r>
              <a:rPr lang="en-US" b="1" dirty="0" smtClean="0">
                <a:solidFill>
                  <a:srgbClr val="003300"/>
                </a:solidFill>
              </a:rPr>
              <a:t>Concept </a:t>
            </a:r>
            <a:r>
              <a:rPr lang="en-US" b="1" dirty="0">
                <a:solidFill>
                  <a:srgbClr val="003300"/>
                </a:solidFill>
              </a:rPr>
              <a:t>Map Due at FINAL EXAM</a:t>
            </a:r>
          </a:p>
          <a:p>
            <a:r>
              <a:rPr lang="en-US" b="1" dirty="0">
                <a:solidFill>
                  <a:srgbClr val="FF0000"/>
                </a:solidFill>
              </a:rPr>
              <a:t>Make-Up Work, Test Corrections, Re-Writes due FRIDAY 12/13</a:t>
            </a:r>
          </a:p>
          <a:p>
            <a:endParaRPr lang="en-US" dirty="0"/>
          </a:p>
        </p:txBody>
      </p:sp>
      <p:pic>
        <p:nvPicPr>
          <p:cNvPr id="74754" name="Picture 2" descr="C:\Users\dstarbu\AppData\Local\Microsoft\Windows\Temporary Internet Files\Content.IE5\WTZ3S8M0\MC900199717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495800"/>
            <a:ext cx="1803624" cy="203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70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447800"/>
            <a:ext cx="8610600" cy="5026152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dirty="0" smtClean="0"/>
              <a:t>Find the VERTICAL and HORIZONTAL Asymptotes for the function: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r>
              <a:rPr lang="en-US" dirty="0" smtClean="0"/>
              <a:t>Given 					; find the following:</a:t>
            </a:r>
          </a:p>
          <a:p>
            <a:pPr marL="822960" lvl="1" indent="-457200">
              <a:buAutoNum type="alphaLcPeriod"/>
            </a:pPr>
            <a:r>
              <a:rPr lang="en-US" dirty="0" smtClean="0"/>
              <a:t>f(g(x))			b.  f</a:t>
            </a:r>
            <a:r>
              <a:rPr lang="en-US" baseline="30000" dirty="0" smtClean="0"/>
              <a:t>-1</a:t>
            </a:r>
            <a:r>
              <a:rPr lang="en-US" dirty="0" smtClean="0"/>
              <a:t>(x)	c.	g(f(-5))</a:t>
            </a:r>
          </a:p>
          <a:p>
            <a:pPr marL="1588" lvl="1" indent="0">
              <a:buNone/>
            </a:pPr>
            <a:endParaRPr lang="en-US" dirty="0"/>
          </a:p>
          <a:p>
            <a:pPr marL="458788" lvl="1" indent="-457200">
              <a:buAutoNum type="arabicPeriod" startAt="3"/>
            </a:pPr>
            <a:r>
              <a:rPr lang="en-US" dirty="0" smtClean="0"/>
              <a:t>Re-Write the function in VERTEX form using Completing the Square:</a:t>
            </a:r>
          </a:p>
          <a:p>
            <a:pPr marL="1588" lvl="1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680349"/>
              </p:ext>
            </p:extLst>
          </p:nvPr>
        </p:nvGraphicFramePr>
        <p:xfrm>
          <a:off x="1752600" y="3505200"/>
          <a:ext cx="3810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61" name="Equation" r:id="rId3" imgW="1930320" imgH="228600" progId="Equation.DSMT4">
                  <p:embed/>
                </p:oleObj>
              </mc:Choice>
              <mc:Fallback>
                <p:oleObj name="Equation" r:id="rId3" imgW="19303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752600" y="3505200"/>
                        <a:ext cx="38100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9218519"/>
              </p:ext>
            </p:extLst>
          </p:nvPr>
        </p:nvGraphicFramePr>
        <p:xfrm>
          <a:off x="2438400" y="5410200"/>
          <a:ext cx="3962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62" name="Equation" r:id="rId4" imgW="1320480" imgH="228600" progId="Equation.DSMT4">
                  <p:embed/>
                </p:oleObj>
              </mc:Choice>
              <mc:Fallback>
                <p:oleObj name="Equation" r:id="rId4" imgW="1320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2438400" y="5410200"/>
                        <a:ext cx="39624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801841"/>
              </p:ext>
            </p:extLst>
          </p:nvPr>
        </p:nvGraphicFramePr>
        <p:xfrm>
          <a:off x="2590800" y="1981200"/>
          <a:ext cx="3241573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63" name="Equation" r:id="rId5" imgW="952200" imgH="393480" progId="Equation.DSMT4">
                  <p:embed/>
                </p:oleObj>
              </mc:Choice>
              <mc:Fallback>
                <p:oleObj name="Equation" r:id="rId5" imgW="952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2590800" y="1981200"/>
                        <a:ext cx="3241573" cy="141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559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Write a function for the graph in FACTORED form, be sure to solve for ‘a’: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066800"/>
            <a:ext cx="8382000" cy="5407152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8458200" cy="5648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485764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Applications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Pg. 309/ #59, 60</a:t>
            </a:r>
          </a:p>
          <a:p>
            <a:r>
              <a:rPr lang="en-US" dirty="0" smtClean="0"/>
              <a:t>Pg. Pg. 323, 324/ Earthquakes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b="1" smtClean="0">
                <a:solidFill>
                  <a:srgbClr val="C00000"/>
                </a:solidFill>
              </a:rPr>
              <a:t>Time </a:t>
            </a:r>
            <a:r>
              <a:rPr lang="en-US" b="1" dirty="0" smtClean="0">
                <a:solidFill>
                  <a:srgbClr val="C00000"/>
                </a:solidFill>
              </a:rPr>
              <a:t>to STUDY…..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Concept Map Due MONDAY at Final Exam</a:t>
            </a:r>
          </a:p>
          <a:p>
            <a:endParaRPr lang="en-US" dirty="0"/>
          </a:p>
        </p:txBody>
      </p:sp>
      <p:pic>
        <p:nvPicPr>
          <p:cNvPr id="76802" name="Picture 2" descr="C:\Users\dstarbu\AppData\Local\Microsoft\Windows\Temporary Internet Files\Content.IE5\2PUEW0UN\MC900198062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743200"/>
            <a:ext cx="2590800" cy="243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424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610600" cy="1020762"/>
          </a:xfrm>
        </p:spPr>
        <p:txBody>
          <a:bodyPr>
            <a:normAutofit/>
          </a:bodyPr>
          <a:lstStyle/>
          <a:p>
            <a:r>
              <a:rPr lang="en-US" dirty="0" smtClean="0"/>
              <a:t>Solve each equation for ‘x’, showing ALL steps: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447800"/>
            <a:ext cx="7848600" cy="54102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1.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4.   </a:t>
            </a:r>
            <a:r>
              <a:rPr lang="en-US" sz="3800" dirty="0"/>
              <a:t>Describe and explain the steps you used to </a:t>
            </a:r>
          </a:p>
          <a:p>
            <a:pPr marL="0" indent="0">
              <a:buNone/>
            </a:pPr>
            <a:r>
              <a:rPr lang="en-US" sz="3800" dirty="0"/>
              <a:t>      solve the equations…WHY did you do those</a:t>
            </a:r>
          </a:p>
          <a:p>
            <a:pPr marL="0" indent="0">
              <a:buNone/>
            </a:pPr>
            <a:r>
              <a:rPr lang="en-US" sz="3800" dirty="0"/>
              <a:t>      steps?</a:t>
            </a:r>
          </a:p>
          <a:p>
            <a:pPr marL="0" indent="0">
              <a:buNone/>
            </a:pPr>
            <a:r>
              <a:rPr lang="en-US" sz="3800" dirty="0" smtClean="0"/>
              <a:t>5. </a:t>
            </a:r>
            <a:r>
              <a:rPr lang="en-US" sz="3800" dirty="0"/>
              <a:t>How can you use what you know to solve,           </a:t>
            </a:r>
          </a:p>
          <a:p>
            <a:pPr marL="0" indent="0">
              <a:buNone/>
            </a:pPr>
            <a:r>
              <a:rPr lang="en-US" sz="3800" dirty="0"/>
              <a:t>    for ‘x’?</a:t>
            </a:r>
          </a:p>
          <a:p>
            <a:pPr marL="0" indent="0">
              <a:buNone/>
            </a:pPr>
            <a:r>
              <a:rPr lang="en-US" sz="4500" dirty="0"/>
              <a:t> </a:t>
            </a:r>
            <a:r>
              <a:rPr lang="en-US" sz="4500" b="1" dirty="0">
                <a:solidFill>
                  <a:srgbClr val="C00000"/>
                </a:solidFill>
              </a:rPr>
              <a:t>HW #1 – Due Tuesday</a:t>
            </a:r>
          </a:p>
          <a:p>
            <a:pPr marL="0" indent="0">
              <a:buNone/>
            </a:pPr>
            <a:endParaRPr lang="en-US" sz="3800" dirty="0"/>
          </a:p>
          <a:p>
            <a:pPr marL="0" indent="0">
              <a:buNone/>
            </a:pPr>
            <a:r>
              <a:rPr lang="en-US" dirty="0" smtClean="0"/>
              <a:t>		</a:t>
            </a:r>
            <a:endParaRPr lang="en-US" dirty="0"/>
          </a:p>
        </p:txBody>
      </p:sp>
      <p:pic>
        <p:nvPicPr>
          <p:cNvPr id="5145" name="Picture 25" descr="C:\Users\dstarbu\AppData\Local\Microsoft\Windows\Temporary Internet Files\Content.IE5\PGPRM0DQ\MC90025022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90600"/>
            <a:ext cx="2768347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008422"/>
              </p:ext>
            </p:extLst>
          </p:nvPr>
        </p:nvGraphicFramePr>
        <p:xfrm>
          <a:off x="1219200" y="1295400"/>
          <a:ext cx="2489200" cy="878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47" name="Equation" r:id="rId4" imgW="863280" imgH="304560" progId="Equation.DSMT4">
                  <p:embed/>
                </p:oleObj>
              </mc:Choice>
              <mc:Fallback>
                <p:oleObj name="Equation" r:id="rId4" imgW="86328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19200" y="1295400"/>
                        <a:ext cx="2489200" cy="8785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782682"/>
              </p:ext>
            </p:extLst>
          </p:nvPr>
        </p:nvGraphicFramePr>
        <p:xfrm>
          <a:off x="1295399" y="2305050"/>
          <a:ext cx="303741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48" name="Equation" r:id="rId6" imgW="1041120" imgH="228600" progId="Equation.DSMT4">
                  <p:embed/>
                </p:oleObj>
              </mc:Choice>
              <mc:Fallback>
                <p:oleObj name="Equation" r:id="rId6" imgW="10411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5399" y="2305050"/>
                        <a:ext cx="303741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043572"/>
              </p:ext>
            </p:extLst>
          </p:nvPr>
        </p:nvGraphicFramePr>
        <p:xfrm>
          <a:off x="1143000" y="3200400"/>
          <a:ext cx="305858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49" name="Equation" r:id="rId8" imgW="1079280" imgH="228600" progId="Equation.DSMT4">
                  <p:embed/>
                </p:oleObj>
              </mc:Choice>
              <mc:Fallback>
                <p:oleObj name="Equation" r:id="rId8" imgW="1079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43000" y="3200400"/>
                        <a:ext cx="3058583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440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2296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</a:t>
            </a:r>
            <a:r>
              <a:rPr lang="en-US" b="1" dirty="0">
                <a:solidFill>
                  <a:srgbClr val="C00000"/>
                </a:solidFill>
              </a:rPr>
              <a:t> Pg. 102/ #9-34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Copy Class objective in CW Section of your binder:</a:t>
            </a:r>
          </a:p>
          <a:p>
            <a:pPr marL="0" indent="0">
              <a:buNone/>
            </a:pP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Students will CLASSIFY functions as ODD or EVEN using Graphs </a:t>
            </a:r>
            <a:r>
              <a:rPr lang="en-US" b="1" i="1" smtClean="0">
                <a:latin typeface="Aharoni" pitchFamily="2" charset="-79"/>
                <a:cs typeface="Aharoni" pitchFamily="2" charset="-79"/>
              </a:rPr>
              <a:t>and Algebra</a:t>
            </a:r>
            <a:endParaRPr lang="en-US" b="1" i="1" dirty="0" smtClean="0">
              <a:latin typeface="Aharoni" pitchFamily="2" charset="-79"/>
              <a:cs typeface="Aharoni" pitchFamily="2" charset="-79"/>
            </a:endParaRPr>
          </a:p>
          <a:p>
            <a:pPr marL="0" indent="0">
              <a:buNone/>
            </a:pPr>
            <a:endParaRPr lang="en-US" b="1" i="1" dirty="0">
              <a:latin typeface="Aharoni" pitchFamily="2" charset="-79"/>
              <a:cs typeface="Aharoni" pitchFamily="2" charset="-79"/>
            </a:endParaRPr>
          </a:p>
          <a:p>
            <a:pPr marL="0" indent="0">
              <a:buNone/>
            </a:pPr>
            <a:r>
              <a:rPr lang="en-US" b="1" dirty="0" smtClean="0">
                <a:latin typeface="+mj-lt"/>
                <a:cs typeface="Aharoni" pitchFamily="2" charset="-79"/>
              </a:rPr>
              <a:t>Complete the Quick Review 1.2 – Pg. 101 with your group.</a:t>
            </a:r>
          </a:p>
          <a:p>
            <a:pPr marL="0" indent="0">
              <a:buNone/>
            </a:pPr>
            <a:endParaRPr lang="en-US" b="1" dirty="0" smtClean="0">
              <a:latin typeface="+mj-lt"/>
              <a:cs typeface="Aharoni" pitchFamily="2" charset="-79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  <a:latin typeface="+mj-lt"/>
                <a:cs typeface="Aharoni" pitchFamily="2" charset="-79"/>
              </a:rPr>
              <a:t>HW: Pg. 103/ #47-54</a:t>
            </a:r>
            <a:endParaRPr lang="en-US" b="1" dirty="0">
              <a:solidFill>
                <a:srgbClr val="C00000"/>
              </a:solidFill>
              <a:latin typeface="+mj-lt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0029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Pg. 102/ #9-34</a:t>
            </a:r>
            <a:r>
              <a:rPr lang="en-US" b="1" dirty="0"/>
              <a:t> </a:t>
            </a:r>
          </a:p>
          <a:p>
            <a:r>
              <a:rPr lang="en-US" b="1" dirty="0"/>
              <a:t>Copy Class objective in CW Section of your binder:</a:t>
            </a:r>
          </a:p>
          <a:p>
            <a:pPr marL="0" indent="0">
              <a:buNone/>
            </a:pP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Students will define ODD and EVEN Functions using Graphs and Algebra</a:t>
            </a:r>
            <a:endParaRPr lang="en-US" b="1" i="1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3676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763000" cy="5257800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</a:pPr>
            <a:r>
              <a:rPr lang="en-US" b="1" dirty="0" smtClean="0">
                <a:solidFill>
                  <a:srgbClr val="C00000"/>
                </a:solidFill>
              </a:rPr>
              <a:t>HW Questions: </a:t>
            </a:r>
            <a:r>
              <a:rPr lang="en-US" sz="2400" b="1" dirty="0">
                <a:solidFill>
                  <a:srgbClr val="C00000"/>
                </a:solidFill>
              </a:rPr>
              <a:t>Pg. 83/ #29-38, 47-49, 54, </a:t>
            </a:r>
            <a:r>
              <a:rPr lang="en-US" sz="2400" b="1" dirty="0" smtClean="0">
                <a:solidFill>
                  <a:srgbClr val="C00000"/>
                </a:solidFill>
              </a:rPr>
              <a:t>57-60</a:t>
            </a:r>
          </a:p>
          <a:p>
            <a:pPr marL="274320" lvl="1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 – Functions, Domain, Range, Notation</a:t>
            </a:r>
          </a:p>
          <a:p>
            <a:pPr marL="274320" lvl="1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70C0"/>
                </a:solidFill>
              </a:rPr>
              <a:t>Classwork: Pg. 102/ #1-8</a:t>
            </a:r>
            <a:endParaRPr lang="en-US" sz="2400" b="1" dirty="0">
              <a:solidFill>
                <a:srgbClr val="0070C0"/>
              </a:solidFill>
            </a:endParaRPr>
          </a:p>
          <a:p>
            <a:pPr marL="274320" lvl="1">
              <a:spcBef>
                <a:spcPts val="600"/>
              </a:spcBef>
              <a:buSzPct val="70000"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b="1" dirty="0" smtClean="0"/>
              <a:t>Copy </a:t>
            </a:r>
            <a:r>
              <a:rPr lang="en-US" b="1" dirty="0"/>
              <a:t>the following equations on your CW paper</a:t>
            </a:r>
            <a:r>
              <a:rPr lang="en-US" b="1" dirty="0" smtClean="0"/>
              <a:t>: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1.	f(x</a:t>
            </a:r>
            <a:r>
              <a:rPr lang="en-US" b="1" dirty="0"/>
              <a:t>) = x</a:t>
            </a:r>
            <a:r>
              <a:rPr lang="en-US" b="1" baseline="30000" dirty="0"/>
              <a:t>2</a:t>
            </a:r>
            <a:r>
              <a:rPr lang="en-US" b="1" dirty="0"/>
              <a:t> – 4			2</a:t>
            </a:r>
            <a:r>
              <a:rPr lang="en-US" b="1" dirty="0" smtClean="0"/>
              <a:t>.</a:t>
            </a:r>
          </a:p>
          <a:p>
            <a:pPr marL="0" indent="0">
              <a:buNone/>
            </a:pPr>
            <a:r>
              <a:rPr lang="en-US" b="1" dirty="0"/>
              <a:t>	</a:t>
            </a:r>
          </a:p>
          <a:p>
            <a:pPr marL="0" indent="0" algn="ctr">
              <a:buNone/>
            </a:pPr>
            <a:endParaRPr lang="en-US" b="1" i="1" dirty="0"/>
          </a:p>
          <a:p>
            <a:pPr marL="0" indent="0">
              <a:buNone/>
            </a:pPr>
            <a:r>
              <a:rPr lang="en-US" b="1" dirty="0"/>
              <a:t>3.	f(x) = |x – 6| + 2		4.   f(x) = </a:t>
            </a:r>
          </a:p>
          <a:p>
            <a:pPr marL="274320" lvl="1">
              <a:spcBef>
                <a:spcPts val="600"/>
              </a:spcBef>
              <a:buSzPct val="70000"/>
            </a:pPr>
            <a:endParaRPr lang="en-US" sz="2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lvl="1">
              <a:spcBef>
                <a:spcPts val="600"/>
              </a:spcBef>
              <a:buSzPct val="70000"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869895"/>
              </p:ext>
            </p:extLst>
          </p:nvPr>
        </p:nvGraphicFramePr>
        <p:xfrm>
          <a:off x="5029200" y="4038600"/>
          <a:ext cx="2946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20" name="Equation" r:id="rId3" imgW="1015920" imgH="253800" progId="Equation.DSMT4">
                  <p:embed/>
                </p:oleObj>
              </mc:Choice>
              <mc:Fallback>
                <p:oleObj name="Equation" r:id="rId3" imgW="1015920" imgH="253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038600"/>
                        <a:ext cx="2946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589855"/>
              </p:ext>
            </p:extLst>
          </p:nvPr>
        </p:nvGraphicFramePr>
        <p:xfrm>
          <a:off x="6019800" y="5334000"/>
          <a:ext cx="3810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21" name="Equation" r:id="rId4" imgW="152280" imgH="393480" progId="Equation.DSMT4">
                  <p:embed/>
                </p:oleObj>
              </mc:Choice>
              <mc:Fallback>
                <p:oleObj name="Equation" r:id="rId4" imgW="152280" imgH="393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5334000"/>
                        <a:ext cx="3810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643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14" y="304800"/>
            <a:ext cx="8763000" cy="1219200"/>
          </a:xfrm>
        </p:spPr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Pre-Calculus – Per. 2, 7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Copy the Class Objective in the CW Section of your 3-ring binder</a:t>
            </a:r>
            <a:br>
              <a:rPr lang="en-US" sz="2400" b="1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>
          <a:xfrm>
            <a:off x="0" y="914400"/>
            <a:ext cx="8686800" cy="5715000"/>
          </a:xfrm>
        </p:spPr>
        <p:txBody>
          <a:bodyPr>
            <a:normAutofit/>
          </a:bodyPr>
          <a:lstStyle/>
          <a:p>
            <a:pPr algn="l"/>
            <a:endParaRPr lang="en-US" dirty="0" smtClean="0"/>
          </a:p>
          <a:p>
            <a:pPr algn="l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517495"/>
              </p:ext>
            </p:extLst>
          </p:nvPr>
        </p:nvGraphicFramePr>
        <p:xfrm>
          <a:off x="152400" y="1447799"/>
          <a:ext cx="8382000" cy="8898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1000"/>
                <a:gridCol w="4191000"/>
              </a:tblGrid>
              <a:tr h="5061190">
                <a:tc>
                  <a:txBody>
                    <a:bodyPr/>
                    <a:lstStyle/>
                    <a:p>
                      <a:pPr algn="l"/>
                      <a:endParaRPr lang="en-US" sz="1800" b="1" dirty="0" smtClean="0"/>
                    </a:p>
                    <a:p>
                      <a:pPr algn="l"/>
                      <a:r>
                        <a:rPr lang="en-US" sz="1800" b="1" dirty="0" smtClean="0"/>
                        <a:t>Factor the quadratic functions into two BINOMIALS and SOLVE for the ROOTS:</a:t>
                      </a:r>
                    </a:p>
                    <a:p>
                      <a:pPr algn="l"/>
                      <a:endParaRPr lang="en-US" sz="1800" dirty="0" smtClean="0"/>
                    </a:p>
                    <a:p>
                      <a:pPr algn="l"/>
                      <a:r>
                        <a:rPr lang="en-US" sz="2400" dirty="0" smtClean="0"/>
                        <a:t>1.</a:t>
                      </a:r>
                      <a:r>
                        <a:rPr lang="en-US" sz="2400" baseline="0" dirty="0" smtClean="0"/>
                        <a:t>    </a:t>
                      </a:r>
                      <a:r>
                        <a:rPr lang="en-US" sz="2400" dirty="0" smtClean="0"/>
                        <a:t>f(x) = x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 + 17x – 138</a:t>
                      </a:r>
                    </a:p>
                    <a:p>
                      <a:pPr marL="0" indent="0" algn="l">
                        <a:buNone/>
                      </a:pPr>
                      <a:endParaRPr lang="en-US" sz="2400" dirty="0" smtClean="0"/>
                    </a:p>
                    <a:p>
                      <a:pPr algn="l"/>
                      <a:r>
                        <a:rPr lang="en-US" sz="2400" dirty="0" smtClean="0"/>
                        <a:t>2.    f(x) = 9x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 – 289</a:t>
                      </a:r>
                    </a:p>
                    <a:p>
                      <a:pPr marL="0" indent="0" algn="l">
                        <a:buNone/>
                      </a:pPr>
                      <a:endParaRPr lang="en-US" sz="1800" dirty="0" smtClean="0"/>
                    </a:p>
                    <a:p>
                      <a:pPr marL="0" indent="0" algn="l">
                        <a:buNone/>
                      </a:pPr>
                      <a:r>
                        <a:rPr lang="en-US" sz="1800" b="1" dirty="0" smtClean="0"/>
                        <a:t>Factor then solve each factor for ‘y’</a:t>
                      </a:r>
                      <a:r>
                        <a:rPr lang="en-US" sz="1800" b="1" baseline="0" dirty="0" smtClean="0"/>
                        <a:t>:</a:t>
                      </a:r>
                      <a:endParaRPr lang="en-US" sz="1800" b="1" dirty="0" smtClean="0"/>
                    </a:p>
                    <a:p>
                      <a:pPr marL="0" indent="0" algn="l">
                        <a:buNone/>
                      </a:pPr>
                      <a:endParaRPr lang="en-US" sz="1800" dirty="0" smtClean="0"/>
                    </a:p>
                    <a:p>
                      <a:pPr algn="l"/>
                      <a:r>
                        <a:rPr lang="en-US" sz="2400" dirty="0" smtClean="0"/>
                        <a:t>3.    f(x) = 49x</a:t>
                      </a:r>
                      <a:r>
                        <a:rPr lang="en-US" sz="2400" baseline="30000" dirty="0" smtClean="0"/>
                        <a:t>2</a:t>
                      </a:r>
                      <a:r>
                        <a:rPr lang="en-US" sz="2400" dirty="0" smtClean="0"/>
                        <a:t> – 256y</a:t>
                      </a:r>
                      <a:r>
                        <a:rPr lang="en-US" sz="2400" baseline="30000" dirty="0" smtClean="0"/>
                        <a:t>2</a:t>
                      </a:r>
                    </a:p>
                    <a:p>
                      <a:pPr algn="l"/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b="1" dirty="0" smtClean="0"/>
                    </a:p>
                    <a:p>
                      <a:r>
                        <a:rPr lang="en-US" sz="2000" b="1" dirty="0" smtClean="0"/>
                        <a:t>Solve</a:t>
                      </a:r>
                      <a:r>
                        <a:rPr lang="en-US" sz="2000" b="1" baseline="0" dirty="0" smtClean="0"/>
                        <a:t> each quadratic equation, showing all steps:</a:t>
                      </a:r>
                    </a:p>
                    <a:p>
                      <a:endParaRPr lang="en-US" sz="2400" b="1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400" b="0" baseline="0" dirty="0" smtClean="0"/>
                        <a:t>126.75 = .75x </a:t>
                      </a:r>
                      <a:r>
                        <a:rPr lang="en-US" sz="2400" b="0" baseline="30000" dirty="0" smtClean="0"/>
                        <a:t>2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3000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3000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3000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400" dirty="0" smtClean="0"/>
                        <a:t>–</a:t>
                      </a:r>
                      <a:r>
                        <a:rPr lang="en-US" sz="2400" b="0" baseline="0" dirty="0" smtClean="0"/>
                        <a:t>593 = </a:t>
                      </a:r>
                      <a:r>
                        <a:rPr lang="en-US" sz="2400" dirty="0" smtClean="0"/>
                        <a:t>–</a:t>
                      </a:r>
                      <a:r>
                        <a:rPr lang="en-US" sz="2400" b="0" baseline="0" dirty="0" smtClean="0"/>
                        <a:t>3x</a:t>
                      </a:r>
                      <a:r>
                        <a:rPr lang="en-US" sz="2400" b="0" baseline="30000" dirty="0" smtClean="0"/>
                        <a:t>2</a:t>
                      </a:r>
                      <a:r>
                        <a:rPr lang="en-US" sz="2400" b="0" baseline="0" dirty="0" smtClean="0"/>
                        <a:t> </a:t>
                      </a:r>
                      <a:r>
                        <a:rPr lang="en-US" sz="2400" dirty="0" smtClean="0"/>
                        <a:t>–</a:t>
                      </a:r>
                      <a:r>
                        <a:rPr lang="en-US" sz="2400" b="0" baseline="0" dirty="0" smtClean="0"/>
                        <a:t> 5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2400" b="0" baseline="0" dirty="0" smtClean="0"/>
                        <a:t>2x</a:t>
                      </a:r>
                      <a:r>
                        <a:rPr lang="en-US" sz="2400" b="0" baseline="30000" dirty="0" smtClean="0"/>
                        <a:t>2</a:t>
                      </a:r>
                      <a:r>
                        <a:rPr lang="en-US" sz="2400" b="0" baseline="0" dirty="0" smtClean="0"/>
                        <a:t> </a:t>
                      </a:r>
                      <a:r>
                        <a:rPr lang="en-US" sz="2400" dirty="0" smtClean="0"/>
                        <a:t>+</a:t>
                      </a:r>
                      <a:r>
                        <a:rPr lang="en-US" sz="2400" b="0" baseline="0" dirty="0" smtClean="0"/>
                        <a:t> 4x = 5x</a:t>
                      </a:r>
                      <a:r>
                        <a:rPr lang="en-US" sz="2400" b="0" baseline="30000" dirty="0" smtClean="0"/>
                        <a:t>2</a:t>
                      </a:r>
                      <a:r>
                        <a:rPr lang="en-US" sz="2400" b="0" baseline="0" dirty="0" smtClean="0"/>
                        <a:t> </a:t>
                      </a:r>
                      <a:r>
                        <a:rPr lang="en-US" sz="2400" dirty="0" smtClean="0"/>
                        <a:t>+3x – 7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US" sz="2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0" baseline="0" dirty="0" smtClean="0"/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0" indent="0">
                        <a:buNone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2400" b="0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sz="1800" b="0" baseline="30000" dirty="0" smtClean="0"/>
                    </a:p>
                  </a:txBody>
                  <a:tcPr/>
                </a:tc>
              </a:tr>
              <a:tr h="39473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18" name="Picture 2" descr="C:\Users\dstarbu\AppData\Local\Microsoft\Windows\Temporary Internet Files\Content.IE5\CMI2UCKP\MC90023715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172246"/>
            <a:ext cx="1201200" cy="170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20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685800"/>
            <a:ext cx="7467600" cy="6019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You need: </a:t>
            </a:r>
          </a:p>
          <a:p>
            <a:pPr lvl="1"/>
            <a:r>
              <a:rPr lang="en-US" dirty="0" smtClean="0"/>
              <a:t>Yellow Page notes, textbook, binder</a:t>
            </a:r>
          </a:p>
          <a:p>
            <a:pPr marL="365760" lvl="1" indent="0">
              <a:buNone/>
            </a:pPr>
            <a:endParaRPr lang="en-US" dirty="0" smtClean="0"/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dirty="0" smtClean="0"/>
              <a:t>Copy the functions on your paper: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f(x) = 5x – 8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f(x) = </a:t>
            </a:r>
            <a:r>
              <a:rPr lang="en-US" dirty="0" smtClean="0"/>
              <a:t>3x</a:t>
            </a:r>
            <a:r>
              <a:rPr lang="en-US" baseline="30000" dirty="0" smtClean="0"/>
              <a:t>2</a:t>
            </a:r>
            <a:r>
              <a:rPr lang="en-US" dirty="0" smtClean="0"/>
              <a:t> + 2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f(x) </a:t>
            </a:r>
            <a:r>
              <a:rPr lang="en-US" dirty="0" smtClean="0"/>
              <a:t>=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f(x</a:t>
            </a:r>
            <a:r>
              <a:rPr lang="en-US" dirty="0"/>
              <a:t>) </a:t>
            </a:r>
            <a:r>
              <a:rPr lang="en-US" dirty="0" smtClean="0"/>
              <a:t>=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Homework: </a:t>
            </a:r>
            <a:r>
              <a:rPr lang="en-US" b="1" dirty="0">
                <a:solidFill>
                  <a:srgbClr val="FF0000"/>
                </a:solidFill>
              </a:rPr>
              <a:t>Pg. 101/ Quick Review; Pg. 102/ #1-8, </a:t>
            </a:r>
            <a:r>
              <a:rPr lang="en-US" b="1" dirty="0" smtClean="0">
                <a:solidFill>
                  <a:srgbClr val="FF0000"/>
                </a:solidFill>
              </a:rPr>
              <a:t>25-34 – due TODAY</a:t>
            </a:r>
            <a:endParaRPr 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686755"/>
              </p:ext>
            </p:extLst>
          </p:nvPr>
        </p:nvGraphicFramePr>
        <p:xfrm>
          <a:off x="1295400" y="3789202"/>
          <a:ext cx="1295400" cy="630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01" name="Equation" r:id="rId3" imgW="520560" imgH="228600" progId="Equation.DSMT4">
                  <p:embed/>
                </p:oleObj>
              </mc:Choice>
              <mc:Fallback>
                <p:oleObj name="Equation" r:id="rId3" imgW="5205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5400" y="3789202"/>
                        <a:ext cx="1295400" cy="6303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049052"/>
              </p:ext>
            </p:extLst>
          </p:nvPr>
        </p:nvGraphicFramePr>
        <p:xfrm>
          <a:off x="1371600" y="4495800"/>
          <a:ext cx="1460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02" name="Equation" r:id="rId5" imgW="634680" imgH="419040" progId="Equation.DSMT4">
                  <p:embed/>
                </p:oleObj>
              </mc:Choice>
              <mc:Fallback>
                <p:oleObj name="Equation" r:id="rId5" imgW="6346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1600" y="4495800"/>
                        <a:ext cx="14605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6" name="Picture 4" descr="C:\Users\dstarbu\AppData\Local\Microsoft\Windows\Temporary Internet Files\Content.IE5\PGPRM0DQ\MM900178141[1]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286000"/>
            <a:ext cx="2600325" cy="286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22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949952"/>
          </a:xfrm>
        </p:spPr>
        <p:txBody>
          <a:bodyPr/>
          <a:lstStyle/>
          <a:p>
            <a:r>
              <a:rPr lang="en-US" sz="3200" b="1" dirty="0" smtClean="0"/>
              <a:t>Find your </a:t>
            </a:r>
            <a:r>
              <a:rPr lang="en-US" sz="3200" b="1" u="sng" dirty="0" smtClean="0"/>
              <a:t>NEW</a:t>
            </a:r>
            <a:r>
              <a:rPr lang="en-US" sz="3200" b="1" dirty="0" smtClean="0"/>
              <a:t> assigned seat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Homework</a:t>
            </a:r>
            <a:r>
              <a:rPr lang="en-US" sz="3200" b="1" dirty="0">
                <a:solidFill>
                  <a:srgbClr val="FF0000"/>
                </a:solidFill>
              </a:rPr>
              <a:t>: Pg. 101/ Quick Review; Pg. 102/ #1-8, 25-34 – due </a:t>
            </a:r>
            <a:r>
              <a:rPr lang="en-US" sz="3200" b="1" dirty="0" smtClean="0">
                <a:solidFill>
                  <a:srgbClr val="FF0000"/>
                </a:solidFill>
              </a:rPr>
              <a:t>TODAY</a:t>
            </a:r>
          </a:p>
          <a:p>
            <a:r>
              <a:rPr lang="en-US" sz="3200" b="1" dirty="0" smtClean="0"/>
              <a:t>Functions Project – </a:t>
            </a:r>
          </a:p>
          <a:p>
            <a:pPr lvl="1"/>
            <a:r>
              <a:rPr lang="en-US" sz="2900" b="1" u="sng" dirty="0" smtClean="0"/>
              <a:t>Due MONDAY OCTOBER 1</a:t>
            </a:r>
          </a:p>
          <a:p>
            <a:r>
              <a:rPr lang="en-US" sz="3200" b="1" dirty="0" smtClean="0"/>
              <a:t>Asymptotes and LIMITS</a:t>
            </a:r>
          </a:p>
          <a:p>
            <a:r>
              <a:rPr lang="en-US" sz="3200" b="1" dirty="0" smtClean="0"/>
              <a:t>Odd vs. Even f(x)</a:t>
            </a:r>
          </a:p>
          <a:p>
            <a:endParaRPr lang="en-US" sz="3200" b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218" name="Picture 2" descr="C:\Users\dstarbu\AppData\Local\Microsoft\Windows\Temporary Internet Files\Content.IE5\7LT6WO9R\MP90014464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352800"/>
            <a:ext cx="1839025" cy="287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21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>
                <a:solidFill>
                  <a:srgbClr val="FF0000"/>
                </a:solidFill>
              </a:rPr>
              <a:t>HW DUE </a:t>
            </a:r>
            <a:r>
              <a:rPr lang="en-US" sz="2400" b="1" dirty="0" smtClean="0">
                <a:solidFill>
                  <a:srgbClr val="FF0000"/>
                </a:solidFill>
              </a:rPr>
              <a:t>TODAY: </a:t>
            </a:r>
            <a:r>
              <a:rPr lang="en-US" sz="2400" b="1" dirty="0">
                <a:solidFill>
                  <a:srgbClr val="FF0000"/>
                </a:solidFill>
              </a:rPr>
              <a:t>Pg. 83/ #29-38, 47-49, 54, </a:t>
            </a:r>
            <a:r>
              <a:rPr lang="en-US" sz="2400" b="1" dirty="0" smtClean="0">
                <a:solidFill>
                  <a:srgbClr val="FF0000"/>
                </a:solidFill>
              </a:rPr>
              <a:t>				57-60</a:t>
            </a:r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800" dirty="0" smtClean="0"/>
              <a:t>You need:</a:t>
            </a:r>
          </a:p>
          <a:p>
            <a:pPr lvl="1"/>
            <a:r>
              <a:rPr lang="en-US" sz="2800" dirty="0" smtClean="0"/>
              <a:t>Graphing Calculator, Textbook</a:t>
            </a:r>
          </a:p>
          <a:p>
            <a:pPr lvl="1"/>
            <a:r>
              <a:rPr lang="en-US" sz="2800" dirty="0" smtClean="0"/>
              <a:t>Complete Pg. 83/ #39-46</a:t>
            </a:r>
            <a:endParaRPr lang="en-US" sz="2800" dirty="0"/>
          </a:p>
        </p:txBody>
      </p:sp>
      <p:pic>
        <p:nvPicPr>
          <p:cNvPr id="8195" name="Picture 3" descr="C:\Users\dstarbu\AppData\Local\Microsoft\Windows\Temporary Internet Files\Content.IE5\PGPRM0DQ\MC900234040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114800"/>
            <a:ext cx="2667000" cy="238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1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Describe the functions as </a:t>
            </a:r>
            <a:br>
              <a:rPr lang="en-US" dirty="0" smtClean="0"/>
            </a:br>
            <a:r>
              <a:rPr lang="en-US" dirty="0" smtClean="0"/>
              <a:t>ODD, EVEN or NEITHER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dirty="0" smtClean="0"/>
              <a:t>f(x) = 3x</a:t>
            </a:r>
            <a:r>
              <a:rPr lang="en-US" sz="3200" baseline="30000" dirty="0"/>
              <a:t>4</a:t>
            </a:r>
            <a:r>
              <a:rPr lang="en-US" sz="3200" dirty="0" smtClean="0"/>
              <a:t> – 2x </a:t>
            </a:r>
          </a:p>
          <a:p>
            <a:endParaRPr lang="en-US" sz="3200" dirty="0" smtClean="0"/>
          </a:p>
          <a:p>
            <a:r>
              <a:rPr lang="en-US" sz="3200" dirty="0" smtClean="0"/>
              <a:t>f(x) =</a:t>
            </a:r>
          </a:p>
          <a:p>
            <a:endParaRPr lang="en-US" sz="3200" dirty="0" smtClean="0"/>
          </a:p>
          <a:p>
            <a:r>
              <a:rPr lang="en-US" sz="3200" dirty="0" smtClean="0"/>
              <a:t>f(x) = 2x</a:t>
            </a:r>
            <a:r>
              <a:rPr lang="en-US" sz="3200" baseline="30000" dirty="0"/>
              <a:t>3</a:t>
            </a:r>
            <a:r>
              <a:rPr lang="en-US" sz="3200" dirty="0" smtClean="0"/>
              <a:t> – 3x </a:t>
            </a:r>
          </a:p>
          <a:p>
            <a:pPr marL="0" indent="0">
              <a:buNone/>
            </a:pPr>
            <a:r>
              <a:rPr lang="en-US" sz="3200" dirty="0" smtClean="0"/>
              <a:t> 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573271"/>
              </p:ext>
            </p:extLst>
          </p:nvPr>
        </p:nvGraphicFramePr>
        <p:xfrm>
          <a:off x="1752600" y="2590800"/>
          <a:ext cx="1676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23" name="Equation" r:id="rId3" imgW="507960" imgH="253800" progId="Equation.DSMT4">
                  <p:embed/>
                </p:oleObj>
              </mc:Choice>
              <mc:Fallback>
                <p:oleObj name="Equation" r:id="rId3" imgW="5079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2600" y="2590800"/>
                        <a:ext cx="16764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43" name="Picture 19" descr="C:\Users\dstarbu\AppData\Local\Microsoft\Windows\Temporary Internet Files\Content.IE5\382GYQO9\MP900430885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7800"/>
            <a:ext cx="3520752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71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Starter cards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524000"/>
            <a:ext cx="8229600" cy="4525963"/>
          </a:xfrm>
        </p:spPr>
        <p:txBody>
          <a:bodyPr/>
          <a:lstStyle/>
          <a:p>
            <a:r>
              <a:rPr lang="en-US" dirty="0" smtClean="0"/>
              <a:t>State the DOMAIN and the RANGE of your function</a:t>
            </a:r>
          </a:p>
          <a:p>
            <a:r>
              <a:rPr lang="en-US" dirty="0" smtClean="0"/>
              <a:t>Identify the LOCAL MAX and MIN for the function</a:t>
            </a:r>
          </a:p>
          <a:p>
            <a:r>
              <a:rPr lang="en-US" dirty="0" smtClean="0"/>
              <a:t>Identify the function as ODD or EVEN</a:t>
            </a:r>
          </a:p>
          <a:p>
            <a:endParaRPr lang="en-US" dirty="0"/>
          </a:p>
        </p:txBody>
      </p:sp>
      <p:pic>
        <p:nvPicPr>
          <p:cNvPr id="6146" name="Picture 2" descr="C:\Users\dstarbu\AppData\Local\Microsoft\Windows\Temporary Internet Files\Content.IE5\CMI2UCKP\MC90023093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162963"/>
            <a:ext cx="6934199" cy="354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97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467600" cy="1325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Copy the functions in the CW section of your binder with your Class Objective: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Are the functions ODD, EVEN or NEITHER?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45083"/>
              </p:ext>
            </p:extLst>
          </p:nvPr>
        </p:nvGraphicFramePr>
        <p:xfrm>
          <a:off x="381000" y="2362200"/>
          <a:ext cx="82296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5" name="Equation" r:id="rId3" imgW="3136680" imgH="914400" progId="Equation.DSMT4">
                  <p:embed/>
                </p:oleObj>
              </mc:Choice>
              <mc:Fallback>
                <p:oleObj name="Equation" r:id="rId3" imgW="3136680" imgH="914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62200"/>
                        <a:ext cx="8229600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451284"/>
              </p:ext>
            </p:extLst>
          </p:nvPr>
        </p:nvGraphicFramePr>
        <p:xfrm>
          <a:off x="228600" y="4800600"/>
          <a:ext cx="8077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6" name="Equation" r:id="rId5" imgW="4038480" imgH="228600" progId="Equation.DSMT4">
                  <p:embed/>
                </p:oleObj>
              </mc:Choice>
              <mc:Fallback>
                <p:oleObj name="Equation" r:id="rId5" imgW="4038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" y="4800600"/>
                        <a:ext cx="8077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35" name="Picture 19" descr="C:\Users\dstarbu\AppData\Local\Microsoft\Windows\Temporary Internet Files\Content.IE5\382GYQO9\MC900363872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124200"/>
            <a:ext cx="2438400" cy="1800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8153400" cy="4492752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225563"/>
              </p:ext>
            </p:extLst>
          </p:nvPr>
        </p:nvGraphicFramePr>
        <p:xfrm>
          <a:off x="3048000" y="5791200"/>
          <a:ext cx="3581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7" name="Equation" r:id="rId8" imgW="1193760" imgH="228600" progId="Equation.DSMT4">
                  <p:embed/>
                </p:oleObj>
              </mc:Choice>
              <mc:Fallback>
                <p:oleObj name="Equation" r:id="rId8" imgW="11937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48000" y="5791200"/>
                        <a:ext cx="35814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99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each equation </a:t>
            </a:r>
            <a:r>
              <a:rPr lang="en-US" dirty="0" smtClean="0"/>
              <a:t>for, showing </a:t>
            </a:r>
            <a:r>
              <a:rPr lang="en-US" dirty="0"/>
              <a:t>ALL steps: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1.	15 (3)</a:t>
            </a:r>
            <a:r>
              <a:rPr lang="en-US" baseline="30000" dirty="0" smtClean="0"/>
              <a:t>X</a:t>
            </a:r>
            <a:r>
              <a:rPr lang="en-US" dirty="0" smtClean="0"/>
              <a:t> = 295,245</a:t>
            </a:r>
          </a:p>
          <a:p>
            <a:endParaRPr lang="en-US" dirty="0"/>
          </a:p>
          <a:p>
            <a:r>
              <a:rPr lang="en-US" dirty="0" smtClean="0"/>
              <a:t>2.	820 (.80)</a:t>
            </a:r>
            <a:r>
              <a:rPr lang="en-US" baseline="30000" dirty="0" smtClean="0"/>
              <a:t>X</a:t>
            </a:r>
            <a:r>
              <a:rPr lang="en-US" dirty="0" smtClean="0"/>
              <a:t> = 215</a:t>
            </a:r>
          </a:p>
          <a:p>
            <a:endParaRPr lang="en-US" dirty="0"/>
          </a:p>
          <a:p>
            <a:r>
              <a:rPr lang="en-US" dirty="0" smtClean="0"/>
              <a:t>3.	A population of 1200 honeybees is decreasing by 7.5% 	each year. How many years until the population is 	HALF? </a:t>
            </a:r>
          </a:p>
          <a:p>
            <a:endParaRPr lang="en-US" dirty="0"/>
          </a:p>
          <a:p>
            <a:r>
              <a:rPr lang="en-US" dirty="0" smtClean="0"/>
              <a:t>4.	log </a:t>
            </a:r>
            <a:r>
              <a:rPr lang="en-US" sz="3600" baseline="-25000" dirty="0" smtClean="0"/>
              <a:t>3</a:t>
            </a:r>
            <a:r>
              <a:rPr lang="en-US" dirty="0" smtClean="0"/>
              <a:t> 27 = x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How can you use what you know to solve,  </a:t>
            </a:r>
            <a:r>
              <a:rPr lang="en-US" dirty="0" smtClean="0"/>
              <a:t>a(b)</a:t>
            </a:r>
            <a:r>
              <a:rPr lang="en-US" baseline="30000" dirty="0" smtClean="0"/>
              <a:t>x</a:t>
            </a:r>
            <a:r>
              <a:rPr lang="en-US" dirty="0" smtClean="0"/>
              <a:t> = y        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for ‘x</a:t>
            </a:r>
            <a:r>
              <a:rPr lang="en-US" dirty="0" smtClean="0"/>
              <a:t>’?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			</a:t>
            </a:r>
            <a:r>
              <a:rPr lang="en-US" b="1" dirty="0" smtClean="0">
                <a:solidFill>
                  <a:srgbClr val="C00000"/>
                </a:solidFill>
              </a:rPr>
              <a:t>HW #1 – Due Tuesday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53250" name="Picture 2" descr="C:\Users\dstarbu\AppData\Local\Microsoft\Windows\Temporary Internet Files\Content.IE5\WTZ3S8M0\MC9001512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28427" flipH="1">
            <a:off x="749727" y="5602293"/>
            <a:ext cx="1022131" cy="109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3" descr="C:\Users\dstarbu\AppData\Local\Microsoft\Windows\Temporary Internet Files\Content.IE5\WTZ3S8M0\MC9001512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3101">
            <a:off x="5682145" y="1052318"/>
            <a:ext cx="1063243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dstarbu\AppData\Local\Microsoft\Windows\Temporary Internet Files\Content.IE5\WTZ3S8M0\MC9001512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6899" flipH="1">
            <a:off x="6324621" y="4183759"/>
            <a:ext cx="531622" cy="5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dstarbu\AppData\Local\Microsoft\Windows\Temporary Internet Files\Content.IE5\WTZ3S8M0\MC9001512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6899" flipH="1">
            <a:off x="4383410" y="2197814"/>
            <a:ext cx="555164" cy="59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54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Homework: Pg. 103/ #71-81;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	</a:t>
            </a:r>
            <a:r>
              <a:rPr lang="en-US" b="1" dirty="0" smtClean="0">
                <a:solidFill>
                  <a:srgbClr val="FF0000"/>
                </a:solidFill>
              </a:rPr>
              <a:t>	  Pg. 113/ #1-12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Quiz: Wednesday/ 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T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hursday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2290" name="Picture 2" descr="C:\Users\dstarbu\AppData\Local\Microsoft\Windows\Temporary Internet Files\Content.IE5\IZBTUQPK\MC90035376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423557"/>
            <a:ext cx="3284899" cy="311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81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6561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Per. 2, 7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 TODAY: </a:t>
            </a:r>
            <a:r>
              <a:rPr lang="en-US" b="1" dirty="0">
                <a:solidFill>
                  <a:srgbClr val="FF0000"/>
                </a:solidFill>
              </a:rPr>
              <a:t>Pg. 114/ #45-55, </a:t>
            </a:r>
            <a:r>
              <a:rPr lang="en-US" b="1" dirty="0" smtClean="0">
                <a:solidFill>
                  <a:srgbClr val="FF0000"/>
                </a:solidFill>
              </a:rPr>
              <a:t>67; Pg. 124/ #1-8</a:t>
            </a:r>
          </a:p>
          <a:p>
            <a:r>
              <a:rPr lang="en-US" sz="2800" b="1" dirty="0" smtClean="0"/>
              <a:t>Composition of FUNCTIONS</a:t>
            </a:r>
          </a:p>
          <a:p>
            <a:pPr lvl="1"/>
            <a:r>
              <a:rPr lang="en-US" sz="2500" b="1" dirty="0" smtClean="0"/>
              <a:t>f </a:t>
            </a:r>
            <a:r>
              <a:rPr lang="en-US" sz="1800" dirty="0"/>
              <a:t>°</a:t>
            </a:r>
            <a:r>
              <a:rPr lang="en-US" sz="2000" b="1" dirty="0" smtClean="0"/>
              <a:t> </a:t>
            </a:r>
            <a:r>
              <a:rPr lang="en-US" sz="2500" b="1" dirty="0" smtClean="0"/>
              <a:t>g (x)</a:t>
            </a:r>
          </a:p>
          <a:p>
            <a:pPr lvl="1"/>
            <a:r>
              <a:rPr lang="en-US" sz="2500" b="1" dirty="0" smtClean="0">
                <a:solidFill>
                  <a:srgbClr val="FF0000"/>
                </a:solidFill>
              </a:rPr>
              <a:t>HW: Pg. 125/ #31-34</a:t>
            </a:r>
          </a:p>
          <a:p>
            <a:r>
              <a:rPr lang="en-US" sz="2800" b="1" dirty="0" smtClean="0">
                <a:solidFill>
                  <a:srgbClr val="003300"/>
                </a:solidFill>
              </a:rPr>
              <a:t>EXIT Quiz - Asymptotes</a:t>
            </a:r>
          </a:p>
        </p:txBody>
      </p:sp>
      <p:pic>
        <p:nvPicPr>
          <p:cNvPr id="12290" name="Picture 2" descr="C:\Users\dstarbu\AppData\Local\Microsoft\Windows\Temporary Internet Files\Content.IE5\674N5YB1\MC91021635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352800"/>
            <a:ext cx="3358176" cy="321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45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Complete Exploration #1 Pg. 120 with your group</a:t>
            </a:r>
          </a:p>
          <a:p>
            <a:r>
              <a:rPr lang="en-US" dirty="0" smtClean="0"/>
              <a:t>In Class: #37-44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Pg. 124/ #11-36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2291" name="Picture 3" descr="C:\Users\dstarbu\AppData\Local\Microsoft\Windows\Temporary Internet Files\Content.IE5\7LT6WO9R\MC9003833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272" y="3429000"/>
            <a:ext cx="4553712" cy="290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01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Find the VERTICAL and HORIZONTAL ASYMPTOTES for the FUNCTION </a:t>
            </a:r>
            <a:r>
              <a:rPr lang="en-US" u="sng" dirty="0" smtClean="0"/>
              <a:t>and </a:t>
            </a:r>
          </a:p>
          <a:p>
            <a:r>
              <a:rPr lang="en-US" dirty="0" smtClean="0"/>
              <a:t>Find the INVERSE of the FUNCTION: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0909840"/>
              </p:ext>
            </p:extLst>
          </p:nvPr>
        </p:nvGraphicFramePr>
        <p:xfrm>
          <a:off x="1371600" y="3200400"/>
          <a:ext cx="5788891" cy="2581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6" name="Equation" r:id="rId3" imgW="939600" imgH="419040" progId="Equation.DSMT4">
                  <p:embed/>
                </p:oleObj>
              </mc:Choice>
              <mc:Fallback>
                <p:oleObj name="Equation" r:id="rId3" imgW="9396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600" y="3200400"/>
                        <a:ext cx="5788891" cy="25815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47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752600"/>
            <a:ext cx="8534400" cy="5254752"/>
          </a:xfrm>
        </p:spPr>
        <p:txBody>
          <a:bodyPr/>
          <a:lstStyle/>
          <a:p>
            <a:pPr marL="293688" lvl="1" indent="-293688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FF0000"/>
                </a:solidFill>
              </a:rPr>
              <a:t>Make Up Work/Test Corrections due </a:t>
            </a:r>
            <a:r>
              <a:rPr lang="en-US" sz="3200" b="1" u="sng" dirty="0">
                <a:solidFill>
                  <a:srgbClr val="FF0000"/>
                </a:solidFill>
              </a:rPr>
              <a:t>TODAY</a:t>
            </a:r>
            <a:r>
              <a:rPr lang="en-US" sz="3200" b="1" dirty="0">
                <a:solidFill>
                  <a:srgbClr val="FF0000"/>
                </a:solidFill>
              </a:rPr>
              <a:t> 3 p.m</a:t>
            </a:r>
            <a:r>
              <a:rPr lang="en-US" sz="3200" b="1" dirty="0" smtClean="0">
                <a:solidFill>
                  <a:srgbClr val="FF0000"/>
                </a:solidFill>
              </a:rPr>
              <a:t>.</a:t>
            </a:r>
          </a:p>
          <a:p>
            <a:pPr marL="293688" lvl="1" indent="-293688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FF0000"/>
                </a:solidFill>
              </a:rPr>
              <a:t>HW: Pg. 135/ #9-22, 27-32</a:t>
            </a:r>
            <a:endParaRPr lang="en-US" sz="3200" b="1" dirty="0">
              <a:solidFill>
                <a:srgbClr val="FF000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FF0000"/>
                </a:solidFill>
              </a:rPr>
              <a:t>Project Re-Writes due FRIDAY 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EXIT Slip Friday – f(g(x)), INVERSE, 1 to 1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2290" name="Picture 2" descr="C:\Users\dstarbu\AppData\Local\Microsoft\Windows\Temporary Internet Files\Content.IE5\PGPRM0DQ\MC9000787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742096"/>
            <a:ext cx="2393863" cy="211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05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FF0000"/>
                </a:solidFill>
              </a:rPr>
              <a:t>HW Due:  </a:t>
            </a:r>
            <a:r>
              <a:rPr lang="en-US" sz="3200" b="1" dirty="0">
                <a:solidFill>
                  <a:srgbClr val="FF0000"/>
                </a:solidFill>
              </a:rPr>
              <a:t>Pg. 135/ #9-22, </a:t>
            </a:r>
            <a:r>
              <a:rPr lang="en-US" sz="3200" b="1" dirty="0" smtClean="0">
                <a:solidFill>
                  <a:srgbClr val="FF0000"/>
                </a:solidFill>
              </a:rPr>
              <a:t>27-32</a:t>
            </a:r>
            <a:endParaRPr lang="en-US" dirty="0" smtClean="0"/>
          </a:p>
          <a:p>
            <a:r>
              <a:rPr lang="en-US" dirty="0" smtClean="0"/>
              <a:t>FINISH: Group CW </a:t>
            </a:r>
          </a:p>
          <a:p>
            <a:r>
              <a:rPr lang="en-US" dirty="0" smtClean="0"/>
              <a:t>EXIT 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Rebel Round-Up Schedule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3315" name="Picture 3" descr="C:\Users\dstarbu\AppData\Local\Microsoft\Windows\Temporary Internet Files\Content.IE5\AW7P62RF\MC90041067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677" y="3740371"/>
            <a:ext cx="6098700" cy="310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69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Find:	f(g(x)) and   g(f(x))</a:t>
            </a:r>
          </a:p>
          <a:p>
            <a:r>
              <a:rPr lang="en-US" dirty="0" smtClean="0"/>
              <a:t>Find:	 g(f(-4))</a:t>
            </a:r>
          </a:p>
          <a:p>
            <a:r>
              <a:rPr lang="en-US" dirty="0" smtClean="0"/>
              <a:t>Find:	x when f(g(x)) = 296</a:t>
            </a:r>
          </a:p>
          <a:p>
            <a:r>
              <a:rPr lang="en-US" dirty="0" smtClean="0"/>
              <a:t>Find:	x when g(f(x)) = 23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061272"/>
              </p:ext>
            </p:extLst>
          </p:nvPr>
        </p:nvGraphicFramePr>
        <p:xfrm>
          <a:off x="762000" y="1828800"/>
          <a:ext cx="6572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84" name="Equation" r:id="rId3" imgW="2628720" imgH="228600" progId="Equation.DSMT4">
                  <p:embed/>
                </p:oleObj>
              </mc:Choice>
              <mc:Fallback>
                <p:oleObj name="Equation" r:id="rId3" imgW="26287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" y="1828800"/>
                        <a:ext cx="65722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18" name="Picture 6" descr="C:\Users\dstarbu\AppData\Local\Microsoft\Windows\Temporary Internet Files\Content.IE5\674N5YB1\MC900441902[1]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1200" y="3702975"/>
            <a:ext cx="2663825" cy="314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7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7467600" cy="4873752"/>
          </a:xfrm>
        </p:spPr>
        <p:txBody>
          <a:bodyPr/>
          <a:lstStyle/>
          <a:p>
            <a:r>
              <a:rPr lang="en-US" dirty="0" smtClean="0"/>
              <a:t>FUNCTIONS PROJECT-Review – Chap. 1.6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HW: Pg. 147/ #1-28 – Due </a:t>
            </a:r>
            <a:r>
              <a:rPr lang="en-US" sz="2800" b="1" dirty="0" smtClean="0">
                <a:solidFill>
                  <a:srgbClr val="FF0000"/>
                </a:solidFill>
              </a:rPr>
              <a:t>WEDNESDAY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QUIZ: Part II TODAY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003300"/>
                </a:solidFill>
              </a:rPr>
              <a:t>Wednesday: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Composition of Functions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Inverses</a:t>
            </a:r>
            <a:endParaRPr lang="en-US" b="1" dirty="0">
              <a:solidFill>
                <a:srgbClr val="003300"/>
              </a:solidFill>
            </a:endParaRPr>
          </a:p>
        </p:txBody>
      </p:sp>
      <p:pic>
        <p:nvPicPr>
          <p:cNvPr id="14339" name="Picture 3" descr="C:\Users\dstarbu\AppData\Local\Microsoft\Windows\Temporary Internet Files\Content.IE5\PGPRM0DQ\MC90005335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893" y="2667000"/>
            <a:ext cx="2930465" cy="4180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dstarbu\AppData\Local\Microsoft\Windows\Temporary Internet Files\Content.IE5\382GYQO9\MC90033612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86" y="4038600"/>
            <a:ext cx="2052261" cy="211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12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Chapter 1 – Test Part I</a:t>
            </a:r>
          </a:p>
          <a:p>
            <a:r>
              <a:rPr lang="en-US" b="1" dirty="0">
                <a:solidFill>
                  <a:srgbClr val="FF0000"/>
                </a:solidFill>
              </a:rPr>
              <a:t>HW: Pg. 147/ #1-28 – Due </a:t>
            </a:r>
            <a:r>
              <a:rPr lang="en-US" sz="2000" b="1" dirty="0">
                <a:solidFill>
                  <a:srgbClr val="FF0000"/>
                </a:solidFill>
              </a:rPr>
              <a:t>WEDNESDAY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4339" name="Picture 3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342" y="3174327"/>
            <a:ext cx="2907057" cy="299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84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You need: HW #1 – Due Tuesday</a:t>
            </a: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Student Handbooks – </a:t>
            </a:r>
            <a:r>
              <a:rPr lang="en-US" b="1" dirty="0" smtClean="0">
                <a:solidFill>
                  <a:srgbClr val="0070C0"/>
                </a:solidFill>
                <a:hlinkClick r:id="rId2"/>
              </a:rPr>
              <a:t>www.denversouth.org</a:t>
            </a:r>
            <a:endParaRPr lang="en-US" b="1" dirty="0" smtClean="0">
              <a:solidFill>
                <a:srgbClr val="0070C0"/>
              </a:solidFill>
            </a:endParaRPr>
          </a:p>
          <a:p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11619" name="Picture 3" descr="C:\Users\dstarbu\AppData\Local\Microsoft\Windows\Temporary Internet Files\Content.IE5\OMC3L225\MC90032628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352800"/>
            <a:ext cx="4784084" cy="263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1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534400" cy="4873752"/>
          </a:xfrm>
        </p:spPr>
        <p:txBody>
          <a:bodyPr/>
          <a:lstStyle/>
          <a:p>
            <a:r>
              <a:rPr lang="en-US" dirty="0" smtClean="0"/>
              <a:t>Assuming the triangles shown are RIGHT triangles, find the missing sides of the triangles using the PYTHAGOREAN Theorem 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1.					2.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19                     c			      41 	         29				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23				     b								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883088"/>
              </p:ext>
            </p:extLst>
          </p:nvPr>
        </p:nvGraphicFramePr>
        <p:xfrm>
          <a:off x="4800600" y="2286000"/>
          <a:ext cx="2100262" cy="56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75" name="Equation" r:id="rId3" imgW="749160" imgH="203040" progId="Equation.DSMT4">
                  <p:embed/>
                </p:oleObj>
              </mc:Choice>
              <mc:Fallback>
                <p:oleObj name="Equation" r:id="rId3" imgW="7491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00600" y="2286000"/>
                        <a:ext cx="2100262" cy="56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Triangle 4"/>
          <p:cNvSpPr/>
          <p:nvPr/>
        </p:nvSpPr>
        <p:spPr>
          <a:xfrm>
            <a:off x="1219200" y="3048000"/>
            <a:ext cx="2971800" cy="22098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16200000">
            <a:off x="5067300" y="2781300"/>
            <a:ext cx="2971800" cy="19812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069394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/>
          <a:lstStyle/>
          <a:p>
            <a:r>
              <a:rPr lang="en-US" b="1" dirty="0" smtClean="0">
                <a:solidFill>
                  <a:srgbClr val="EC3706"/>
                </a:solidFill>
              </a:rPr>
              <a:t>Pre-Calculus</a:t>
            </a:r>
            <a:endParaRPr lang="en-US" b="1" dirty="0">
              <a:solidFill>
                <a:srgbClr val="EC370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153400" cy="494995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TRIG PRE-Test</a:t>
            </a:r>
          </a:p>
          <a:p>
            <a:r>
              <a:rPr lang="en-US" sz="3600" dirty="0" smtClean="0"/>
              <a:t>Trig BASICS</a:t>
            </a:r>
          </a:p>
          <a:p>
            <a:pPr lvl="1"/>
            <a:r>
              <a:rPr lang="en-US" sz="3600" b="1" dirty="0" smtClean="0">
                <a:solidFill>
                  <a:srgbClr val="003300"/>
                </a:solidFill>
              </a:rPr>
              <a:t>CW: Pg. 356- Quick Review 4.1</a:t>
            </a:r>
          </a:p>
          <a:p>
            <a:pPr marL="573088" lvl="1" indent="-571500">
              <a:buFont typeface="Courier New" pitchFamily="49" charset="0"/>
              <a:buChar char="o"/>
            </a:pPr>
            <a:r>
              <a:rPr lang="en-US" sz="3600" b="1" dirty="0" smtClean="0">
                <a:solidFill>
                  <a:srgbClr val="003300"/>
                </a:solidFill>
              </a:rPr>
              <a:t>Setting Up and Solving Using TRIG</a:t>
            </a:r>
          </a:p>
          <a:p>
            <a:pPr marL="573088" lvl="1" indent="-571500">
              <a:buFont typeface="Courier New" pitchFamily="49" charset="0"/>
              <a:buChar char="o"/>
            </a:pPr>
            <a:r>
              <a:rPr lang="en-US" sz="3600" b="1" dirty="0" smtClean="0">
                <a:solidFill>
                  <a:srgbClr val="003300"/>
                </a:solidFill>
              </a:rPr>
              <a:t>CW: </a:t>
            </a:r>
            <a:r>
              <a:rPr lang="en-US" sz="3600" b="1" dirty="0" err="1" smtClean="0">
                <a:solidFill>
                  <a:srgbClr val="003300"/>
                </a:solidFill>
              </a:rPr>
              <a:t>WSheet</a:t>
            </a:r>
            <a:r>
              <a:rPr lang="en-US" sz="3600" b="1" dirty="0" smtClean="0">
                <a:solidFill>
                  <a:srgbClr val="003300"/>
                </a:solidFill>
              </a:rPr>
              <a:t> ‘Klutz’</a:t>
            </a:r>
          </a:p>
          <a:p>
            <a:r>
              <a:rPr lang="en-US" sz="3600" b="1" dirty="0" smtClean="0">
                <a:solidFill>
                  <a:srgbClr val="FF0000"/>
                </a:solidFill>
              </a:rPr>
              <a:t>HW : Pg.356/ #17-38  </a:t>
            </a:r>
          </a:p>
          <a:p>
            <a:pPr marL="0" indent="0">
              <a:buNone/>
            </a:pPr>
            <a:endParaRPr lang="en-US" sz="4000" dirty="0" smtClean="0"/>
          </a:p>
        </p:txBody>
      </p:sp>
      <p:pic>
        <p:nvPicPr>
          <p:cNvPr id="81922" name="Picture 2" descr="C:\Users\dstarbu\AppData\Local\Microsoft\Windows\Temporary Internet Files\Content.IE5\2PUEW0UN\MC9004136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401" y="4186100"/>
            <a:ext cx="2706253" cy="25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8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249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Label the sides of the </a:t>
            </a:r>
            <a:r>
              <a:rPr lang="en-US" dirty="0"/>
              <a:t>triangle OPP, ADJ and </a:t>
            </a:r>
            <a:r>
              <a:rPr lang="en-US" dirty="0" smtClean="0"/>
              <a:t>HYP using     as the REFERENCE angle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Assume the triangle is a RIGHT triangle:</a:t>
            </a:r>
            <a:endParaRPr lang="en-US" dirty="0"/>
          </a:p>
        </p:txBody>
      </p:sp>
      <p:sp>
        <p:nvSpPr>
          <p:cNvPr id="4" name="Right Triangle 3"/>
          <p:cNvSpPr/>
          <p:nvPr/>
        </p:nvSpPr>
        <p:spPr>
          <a:xfrm>
            <a:off x="1752600" y="2971800"/>
            <a:ext cx="5333081" cy="2514600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495332"/>
              </p:ext>
            </p:extLst>
          </p:nvPr>
        </p:nvGraphicFramePr>
        <p:xfrm>
          <a:off x="1828800" y="3291609"/>
          <a:ext cx="527050" cy="670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549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8800" y="3291609"/>
                        <a:ext cx="527050" cy="670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3352446"/>
              </p:ext>
            </p:extLst>
          </p:nvPr>
        </p:nvGraphicFramePr>
        <p:xfrm>
          <a:off x="2438400" y="990600"/>
          <a:ext cx="407436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550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990600"/>
                        <a:ext cx="407436" cy="519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7576677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the SIN, COS and TAN for the triangle:</a:t>
            </a:r>
            <a:endParaRPr lang="en-US" dirty="0"/>
          </a:p>
        </p:txBody>
      </p:sp>
      <p:sp>
        <p:nvSpPr>
          <p:cNvPr id="4" name="Right Triangle 3"/>
          <p:cNvSpPr/>
          <p:nvPr/>
        </p:nvSpPr>
        <p:spPr>
          <a:xfrm flipH="1">
            <a:off x="1066800" y="2584966"/>
            <a:ext cx="5867400" cy="1752600"/>
          </a:xfrm>
          <a:prstGeom prst="rtTriangl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Assume the triangle is a RIGHT triangle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			</a:t>
            </a:r>
            <a:r>
              <a:rPr lang="en-US" dirty="0" smtClean="0"/>
              <a:t>         32</a:t>
            </a: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US" dirty="0"/>
              <a:t>							 x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			28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602079"/>
              </p:ext>
            </p:extLst>
          </p:nvPr>
        </p:nvGraphicFramePr>
        <p:xfrm>
          <a:off x="2133600" y="3898380"/>
          <a:ext cx="374650" cy="476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216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3600" y="3898380"/>
                        <a:ext cx="374650" cy="476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1497959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the SIN, COS and TAN for the triangle:</a:t>
            </a:r>
            <a:endParaRPr lang="en-US" dirty="0"/>
          </a:p>
        </p:txBody>
      </p:sp>
      <p:sp>
        <p:nvSpPr>
          <p:cNvPr id="4" name="Right Triangle 3"/>
          <p:cNvSpPr/>
          <p:nvPr/>
        </p:nvSpPr>
        <p:spPr>
          <a:xfrm flipH="1">
            <a:off x="1066800" y="2584966"/>
            <a:ext cx="5867400" cy="1752600"/>
          </a:xfrm>
          <a:prstGeom prst="rtTriangl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Assume the triangle is a RIGHT triangle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			</a:t>
            </a:r>
            <a:r>
              <a:rPr lang="en-US" dirty="0" smtClean="0"/>
              <a:t>        32</a:t>
            </a: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US" dirty="0"/>
              <a:t>							 x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			28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598859"/>
              </p:ext>
            </p:extLst>
          </p:nvPr>
        </p:nvGraphicFramePr>
        <p:xfrm>
          <a:off x="6477000" y="2743200"/>
          <a:ext cx="374650" cy="476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51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77000" y="2743200"/>
                        <a:ext cx="374650" cy="476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975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Solving using TRIG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mtClean="0"/>
              <a:t>Draw the Sketch</a:t>
            </a:r>
          </a:p>
          <a:p>
            <a:r>
              <a:rPr lang="en-US" smtClean="0"/>
              <a:t>Label the Sketch</a:t>
            </a:r>
          </a:p>
          <a:p>
            <a:r>
              <a:rPr lang="en-US" smtClean="0"/>
              <a:t>Determine the TRIG ratio to use</a:t>
            </a:r>
          </a:p>
          <a:p>
            <a:r>
              <a:rPr lang="en-US" smtClean="0"/>
              <a:t>Solve!</a:t>
            </a:r>
          </a:p>
          <a:p>
            <a:r>
              <a:rPr lang="en-US" smtClean="0"/>
              <a:t>Meet Mr. Nibs!</a:t>
            </a:r>
          </a:p>
          <a:p>
            <a:endParaRPr lang="en-US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886200"/>
            <a:ext cx="3817651" cy="286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Sketch and Solve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24000"/>
            <a:ext cx="8458200" cy="5181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 err="1" smtClean="0">
                <a:solidFill>
                  <a:srgbClr val="C00000"/>
                </a:solidFill>
              </a:rPr>
              <a:t>WSheet</a:t>
            </a:r>
            <a:r>
              <a:rPr lang="en-US" b="1" dirty="0" smtClean="0">
                <a:solidFill>
                  <a:srgbClr val="C00000"/>
                </a:solidFill>
              </a:rPr>
              <a:t>: ‘Klutz’,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‘Headlines’, Sketch and Solve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CW: </a:t>
            </a:r>
            <a:r>
              <a:rPr lang="en-US" b="1" dirty="0" err="1" smtClean="0">
                <a:solidFill>
                  <a:srgbClr val="003300"/>
                </a:solidFill>
              </a:rPr>
              <a:t>WSheet</a:t>
            </a:r>
            <a:r>
              <a:rPr lang="en-US" b="1" dirty="0" smtClean="0">
                <a:solidFill>
                  <a:srgbClr val="003300"/>
                </a:solidFill>
              </a:rPr>
              <a:t>: ‘Did You Hear…’</a:t>
            </a:r>
            <a:endParaRPr lang="en-US" b="1" dirty="0">
              <a:solidFill>
                <a:srgbClr val="003300"/>
              </a:solidFill>
            </a:endParaRPr>
          </a:p>
          <a:p>
            <a:pPr lvl="1"/>
            <a:r>
              <a:rPr lang="en-US" dirty="0" smtClean="0"/>
              <a:t>Be ready to present your problems in 15 minutes, showing all work.</a:t>
            </a:r>
          </a:p>
          <a:p>
            <a:r>
              <a:rPr lang="en-US" b="1" dirty="0"/>
              <a:t>Pg.  366  /Quick Review, #1-10 </a:t>
            </a:r>
            <a:r>
              <a:rPr lang="en-US" dirty="0" smtClean="0"/>
              <a:t>, </a:t>
            </a:r>
            <a:r>
              <a:rPr lang="en-US" b="1" dirty="0" smtClean="0"/>
              <a:t>Pg</a:t>
            </a:r>
            <a:r>
              <a:rPr lang="en-US" b="1" dirty="0"/>
              <a:t>. 366/ Exercises #1-18</a:t>
            </a:r>
            <a:br>
              <a:rPr lang="en-US" b="1" dirty="0"/>
            </a:br>
            <a:endParaRPr lang="en-US" dirty="0"/>
          </a:p>
          <a:p>
            <a:pPr marL="273050" lvl="1" indent="-273050"/>
            <a:endParaRPr lang="en-US" sz="3200" dirty="0" smtClean="0"/>
          </a:p>
        </p:txBody>
      </p:sp>
      <p:pic>
        <p:nvPicPr>
          <p:cNvPr id="86018" name="Picture 2" descr="C:\Users\dstarbu\AppData\Local\Microsoft\Windows\Temporary Internet Files\Content.IE5\GXCNT3Q0\MM90023627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647" y="5715000"/>
            <a:ext cx="1160929" cy="84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19" name="Picture 3" descr="C:\Users\dstarbu\AppData\Local\Microsoft\Windows\Temporary Internet Files\Content.IE5\WTZ3S8M0\MP900314403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67560" y="4127653"/>
            <a:ext cx="28448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0" name="Picture 4" descr="C:\Users\dstarbu\AppData\Local\Microsoft\Windows\Temporary Internet Files\Content.IE5\2PUEW0UN\MC900433856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012894"/>
            <a:ext cx="3188465" cy="318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59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RADIAN?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Radians vs. Degrees</a:t>
            </a:r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www.mathsisfun.com/geometry/radians.html</a:t>
            </a:r>
            <a:endParaRPr lang="en-US" dirty="0" smtClean="0"/>
          </a:p>
          <a:p>
            <a:r>
              <a:rPr lang="en-US" dirty="0" smtClean="0"/>
              <a:t>Converting between measures of DEGREES and RADIANS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9874" name="Picture 2" descr="C:\Users\dstarbu\AppData\Local\Microsoft\Windows\Temporary Internet Files\Content.IE5\2PUEW0UN\MC90043717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880" y="3505200"/>
            <a:ext cx="3181120" cy="318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5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1676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Degrees to Radians</a:t>
            </a:r>
            <a:br>
              <a:rPr lang="en-US" dirty="0" smtClean="0"/>
            </a:br>
            <a:r>
              <a:rPr lang="en-US" dirty="0" smtClean="0"/>
              <a:t>Copy the CLASS OBJECTIVE in the CW Section of your 3-ring Binder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95400"/>
            <a:ext cx="8686800" cy="5562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convert measurements form DEGRESS to RADIANS and RADIANS to DEGREES.</a:t>
            </a:r>
          </a:p>
          <a:p>
            <a:r>
              <a:rPr lang="en-US" dirty="0" smtClean="0"/>
              <a:t>Complete the following conversions using the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    ratio             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              = ? RAD			2.            = ? RAD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            = ? DEG			4.            = ? DEG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HW: Pg. 356/ #</a:t>
            </a:r>
            <a:r>
              <a:rPr lang="en-US" b="1" dirty="0" smtClean="0">
                <a:solidFill>
                  <a:srgbClr val="FF0000"/>
                </a:solidFill>
              </a:rPr>
              <a:t>17-38 Due Wednesday/Thursday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 smtClean="0"/>
              <a:t> 		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290252"/>
              </p:ext>
            </p:extLst>
          </p:nvPr>
        </p:nvGraphicFramePr>
        <p:xfrm>
          <a:off x="1371600" y="2362200"/>
          <a:ext cx="698090" cy="983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37" name="Equation" r:id="rId3" imgW="279360" imgH="393480" progId="Equation.DSMT4">
                  <p:embed/>
                </p:oleObj>
              </mc:Choice>
              <mc:Fallback>
                <p:oleObj name="Equation" r:id="rId3" imgW="2793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600" y="2362200"/>
                        <a:ext cx="698090" cy="9836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65074"/>
              </p:ext>
            </p:extLst>
          </p:nvPr>
        </p:nvGraphicFramePr>
        <p:xfrm>
          <a:off x="762000" y="3429000"/>
          <a:ext cx="685800" cy="693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38" name="Equation" r:id="rId5" imgW="241200" imgH="203040" progId="Equation.DSMT4">
                  <p:embed/>
                </p:oleObj>
              </mc:Choice>
              <mc:Fallback>
                <p:oleObj name="Equation" r:id="rId5" imgW="2412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000" y="3429000"/>
                        <a:ext cx="685800" cy="6931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207323"/>
              </p:ext>
            </p:extLst>
          </p:nvPr>
        </p:nvGraphicFramePr>
        <p:xfrm>
          <a:off x="5105400" y="3505200"/>
          <a:ext cx="685800" cy="541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39" name="Equation" r:id="rId7" imgW="241200" imgH="190440" progId="Equation.DSMT4">
                  <p:embed/>
                </p:oleObj>
              </mc:Choice>
              <mc:Fallback>
                <p:oleObj name="Equation" r:id="rId7" imgW="24120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05400" y="3505200"/>
                        <a:ext cx="685800" cy="541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3" name="Picture 3" descr="C:\Users\dstarbu\AppData\Local\Microsoft\Windows\Temporary Internet Files\Content.IE5\AW7P62RF\MM900040934[1]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524000"/>
            <a:ext cx="1752600" cy="154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240824"/>
              </p:ext>
            </p:extLst>
          </p:nvPr>
        </p:nvGraphicFramePr>
        <p:xfrm>
          <a:off x="685800" y="4191000"/>
          <a:ext cx="539750" cy="1287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40" name="Equation" r:id="rId10" imgW="164880" imgH="393480" progId="Equation.DSMT4">
                  <p:embed/>
                </p:oleObj>
              </mc:Choice>
              <mc:Fallback>
                <p:oleObj name="Equation" r:id="rId10" imgW="164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5800" y="4191000"/>
                        <a:ext cx="539750" cy="1287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409126"/>
              </p:ext>
            </p:extLst>
          </p:nvPr>
        </p:nvGraphicFramePr>
        <p:xfrm>
          <a:off x="5181600" y="4343400"/>
          <a:ext cx="577850" cy="942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41" name="Equation" r:id="rId12" imgW="241200" imgH="393480" progId="Equation.DSMT4">
                  <p:embed/>
                </p:oleObj>
              </mc:Choice>
              <mc:Fallback>
                <p:oleObj name="Equation" r:id="rId12" imgW="241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81600" y="4343400"/>
                        <a:ext cx="577850" cy="942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385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76400"/>
            <a:ext cx="7467600" cy="4873752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The Unit Circle: Radians and Degrees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 DUE: Pg. 356/ #1-32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339" name="Picture 3" descr="C:\Users\dstarbu\AppData\Local\Microsoft\Windows\Temporary Internet Files\Content.IE5\7LT6WO9R\MC90043958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549487"/>
            <a:ext cx="43434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13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HW #1</a:t>
            </a: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Course Binder Check TUESDAY</a:t>
            </a:r>
          </a:p>
          <a:p>
            <a:pPr lvl="1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Dividers for: HW, CW, Notes, Projects, Tests</a:t>
            </a:r>
          </a:p>
          <a:p>
            <a:pPr lvl="1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Syllabus on front page</a:t>
            </a:r>
          </a:p>
          <a:p>
            <a:pPr lvl="1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Objective in CW section w/ work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3250" name="Picture 2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814545"/>
            <a:ext cx="3108960" cy="301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0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A farmer wants to put up a fence around a triangular piece of a circular horse pen. The pen has a radius of 23 feet and the pen fenced sector will have an angle of 28</a:t>
            </a:r>
            <a:r>
              <a:rPr lang="en-US" baseline="30000" dirty="0" smtClean="0"/>
              <a:t>0</a:t>
            </a:r>
            <a:r>
              <a:rPr lang="en-US" dirty="0" smtClean="0"/>
              <a:t>. Draw a SKETCH of the fenced pen and find the PERIMETER of the pen.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b="1" dirty="0" smtClean="0">
                <a:solidFill>
                  <a:srgbClr val="C00000"/>
                </a:solidFill>
              </a:rPr>
              <a:t>HW: Pg. 366/ #1-28, 41-58 Due TUESDAY 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87042" name="Picture 2" descr="C:\Users\dstarbu\AppData\Local\Microsoft\Windows\Temporary Internet Files\Content.IE5\GXCNT3Q0\MC90023519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505200"/>
            <a:ext cx="3124200" cy="253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36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Solve for the missing SIDES and ANGLE of the Triangle shown using ONLY TRIG: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2" name="Right Triangle 1"/>
          <p:cNvSpPr/>
          <p:nvPr/>
        </p:nvSpPr>
        <p:spPr>
          <a:xfrm>
            <a:off x="1828801" y="1635086"/>
            <a:ext cx="5791199" cy="3622714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609600" y="1635086"/>
            <a:ext cx="7239000" cy="472135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     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 x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	</a:t>
            </a:r>
            <a:r>
              <a:rPr lang="en-US" dirty="0"/>
              <a:t>	</a:t>
            </a:r>
            <a:r>
              <a:rPr lang="en-US" dirty="0" smtClean="0"/>
              <a:t>    38</a:t>
            </a:r>
            <a:r>
              <a:rPr lang="en-US" baseline="30000" dirty="0" smtClean="0"/>
              <a:t>0</a:t>
            </a:r>
            <a:endParaRPr lang="en-US" dirty="0" smtClean="0"/>
          </a:p>
          <a:p>
            <a:pPr marL="0" indent="0">
              <a:buNone/>
            </a:pPr>
            <a:r>
              <a:rPr lang="en-US" baseline="30000" dirty="0" smtClean="0"/>
              <a:t>			</a:t>
            </a:r>
            <a:r>
              <a:rPr lang="en-US" baseline="30000" dirty="0"/>
              <a:t>	</a:t>
            </a:r>
            <a:r>
              <a:rPr lang="en-US" dirty="0" smtClean="0"/>
              <a:t>46 in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</a:p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507715"/>
              </p:ext>
            </p:extLst>
          </p:nvPr>
        </p:nvGraphicFramePr>
        <p:xfrm>
          <a:off x="2057400" y="1981200"/>
          <a:ext cx="374650" cy="476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50" name="Equation" r:id="rId4" imgW="139680" imgH="177480" progId="Equation.DSMT4">
                  <p:embed/>
                </p:oleObj>
              </mc:Choice>
              <mc:Fallback>
                <p:oleObj name="Equation" r:id="rId4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7400" y="1981200"/>
                        <a:ext cx="374650" cy="476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828800" y="51054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6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381/#1-12, 21-42, 49-52</a:t>
            </a:r>
          </a:p>
          <a:p>
            <a:r>
              <a:rPr lang="en-US" dirty="0" smtClean="0"/>
              <a:t>Complete Pg. 382/  #55-58 with your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53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76400"/>
            <a:ext cx="8610600" cy="51054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Pg. 381/#1-12, 21-42, 49-52</a:t>
            </a:r>
          </a:p>
          <a:p>
            <a:r>
              <a:rPr lang="en-US" b="1" dirty="0">
                <a:solidFill>
                  <a:srgbClr val="003300"/>
                </a:solidFill>
              </a:rPr>
              <a:t>Complete Pg. 382/  #55-58 with your group</a:t>
            </a:r>
          </a:p>
          <a:p>
            <a:r>
              <a:rPr lang="en-US" dirty="0" smtClean="0"/>
              <a:t>Co-Terminal Angles</a:t>
            </a:r>
          </a:p>
          <a:p>
            <a:r>
              <a:rPr lang="en-US" dirty="0" smtClean="0"/>
              <a:t>Reference Angles</a:t>
            </a:r>
          </a:p>
          <a:p>
            <a:r>
              <a:rPr lang="en-US" dirty="0" smtClean="0"/>
              <a:t>Drawing angles in the Cartesian Plane</a:t>
            </a:r>
          </a:p>
          <a:p>
            <a:pPr lvl="1"/>
            <a:r>
              <a:rPr lang="en-US" dirty="0" smtClean="0"/>
              <a:t>Pg. 381/ #13-20</a:t>
            </a:r>
          </a:p>
          <a:p>
            <a:r>
              <a:rPr lang="en-US" dirty="0" smtClean="0"/>
              <a:t>Using one TRIG Ratio to find all 6!</a:t>
            </a:r>
          </a:p>
          <a:p>
            <a:pPr lvl="1"/>
            <a:r>
              <a:rPr lang="en-US" b="1" smtClean="0">
                <a:solidFill>
                  <a:srgbClr val="C00000"/>
                </a:solidFill>
              </a:rPr>
              <a:t>HW: Pg</a:t>
            </a:r>
            <a:r>
              <a:rPr lang="en-US" b="1" dirty="0" smtClean="0">
                <a:solidFill>
                  <a:srgbClr val="C00000"/>
                </a:solidFill>
              </a:rPr>
              <a:t>. 381/ #43-48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713" y="4038600"/>
            <a:ext cx="2463070" cy="245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8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Copy the Class Objective in the CW section of your binder:</a:t>
            </a:r>
          </a:p>
          <a:p>
            <a:pPr marL="0" indent="0">
              <a:buNone/>
            </a:pPr>
            <a:r>
              <a:rPr lang="en-US" dirty="0" smtClean="0">
                <a:latin typeface="Arial Black" pitchFamily="34" charset="0"/>
              </a:rPr>
              <a:t>Students will find ALL 6 TRIG RATIOS, and    from a sketched triangle using given coordinate points.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3300"/>
                </a:solidFill>
                <a:latin typeface="+mj-lt"/>
              </a:rPr>
              <a:t>With your partner, complete the following:</a:t>
            </a:r>
          </a:p>
          <a:p>
            <a:r>
              <a:rPr lang="en-US" dirty="0" smtClean="0">
                <a:latin typeface="+mj-lt"/>
              </a:rPr>
              <a:t>Plot your points in the Cartesian plane. </a:t>
            </a:r>
          </a:p>
          <a:p>
            <a:r>
              <a:rPr lang="en-US" dirty="0">
                <a:latin typeface="+mj-lt"/>
              </a:rPr>
              <a:t>D</a:t>
            </a:r>
            <a:r>
              <a:rPr lang="en-US" dirty="0" smtClean="0">
                <a:latin typeface="+mj-lt"/>
              </a:rPr>
              <a:t>raw the triangle formed at the origin. </a:t>
            </a:r>
          </a:p>
          <a:p>
            <a:r>
              <a:rPr lang="en-US" dirty="0" smtClean="0">
                <a:latin typeface="+mj-lt"/>
              </a:rPr>
              <a:t>Find the SIN, COS, TAN, CSC, SEC and COT for the triangle. </a:t>
            </a:r>
          </a:p>
          <a:p>
            <a:r>
              <a:rPr lang="en-US" dirty="0" smtClean="0">
                <a:latin typeface="+mj-lt"/>
              </a:rPr>
              <a:t>Find the measure of the angles formed in RADIANS and DEGREES</a:t>
            </a:r>
          </a:p>
          <a:p>
            <a:pPr marL="0" indent="0">
              <a:buNone/>
            </a:pPr>
            <a:endParaRPr lang="en-US" b="1" dirty="0" smtClean="0">
              <a:solidFill>
                <a:schemeClr val="bg2">
                  <a:lumMod val="10000"/>
                </a:schemeClr>
              </a:solidFill>
              <a:latin typeface="+mj-lt"/>
            </a:endParaRPr>
          </a:p>
          <a:p>
            <a:endParaRPr lang="en-US" dirty="0"/>
          </a:p>
          <a:p>
            <a:endParaRPr lang="en-US" dirty="0">
              <a:latin typeface="+mj-lt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641000"/>
              </p:ext>
            </p:extLst>
          </p:nvPr>
        </p:nvGraphicFramePr>
        <p:xfrm>
          <a:off x="7315200" y="2362200"/>
          <a:ext cx="381000" cy="4849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08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15200" y="2362200"/>
                        <a:ext cx="381000" cy="4849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23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7772400" cy="4949952"/>
          </a:xfrm>
        </p:spPr>
        <p:txBody>
          <a:bodyPr/>
          <a:lstStyle/>
          <a:p>
            <a:r>
              <a:rPr lang="en-US" dirty="0" smtClean="0"/>
              <a:t>Draw the triangle from the following TRIG ratios. Find ALL 6 TRIG Ratios and both acute    angles for each triangle: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																						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535884"/>
              </p:ext>
            </p:extLst>
          </p:nvPr>
        </p:nvGraphicFramePr>
        <p:xfrm>
          <a:off x="5207614" y="2774950"/>
          <a:ext cx="2259986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03" name="Equation" r:id="rId3" imgW="749160" imgH="393480" progId="Equation.DSMT4">
                  <p:embed/>
                </p:oleObj>
              </mc:Choice>
              <mc:Fallback>
                <p:oleObj name="Equation" r:id="rId3" imgW="749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07614" y="2774950"/>
                        <a:ext cx="2259986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462324"/>
              </p:ext>
            </p:extLst>
          </p:nvPr>
        </p:nvGraphicFramePr>
        <p:xfrm>
          <a:off x="533400" y="2938955"/>
          <a:ext cx="2057400" cy="1099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04" name="Equation" r:id="rId5" imgW="736560" imgH="393480" progId="Equation.DSMT4">
                  <p:embed/>
                </p:oleObj>
              </mc:Choice>
              <mc:Fallback>
                <p:oleObj name="Equation" r:id="rId5" imgW="7365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3400" y="2938955"/>
                        <a:ext cx="2057400" cy="1099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10336"/>
              </p:ext>
            </p:extLst>
          </p:nvPr>
        </p:nvGraphicFramePr>
        <p:xfrm>
          <a:off x="533400" y="4756150"/>
          <a:ext cx="2221680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05" name="Equation" r:id="rId7" imgW="736560" imgH="393480" progId="Equation.DSMT4">
                  <p:embed/>
                </p:oleObj>
              </mc:Choice>
              <mc:Fallback>
                <p:oleObj name="Equation" r:id="rId7" imgW="7365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3400" y="4756150"/>
                        <a:ext cx="2221680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867732"/>
              </p:ext>
            </p:extLst>
          </p:nvPr>
        </p:nvGraphicFramePr>
        <p:xfrm>
          <a:off x="4964083" y="4876800"/>
          <a:ext cx="2351117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06" name="Equation" r:id="rId9" imgW="736560" imgH="393480" progId="Equation.DSMT4">
                  <p:embed/>
                </p:oleObj>
              </mc:Choice>
              <mc:Fallback>
                <p:oleObj name="Equation" r:id="rId9" imgW="7365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64083" y="4876800"/>
                        <a:ext cx="2351117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0119" name="Picture 7" descr="C:\Users\dstarbu\AppData\Local\Microsoft\Windows\Temporary Internet Files\Content.IE5\WTZ3S8M0\MC900048067[1].wm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237890"/>
            <a:ext cx="2271551" cy="156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235088"/>
              </p:ext>
            </p:extLst>
          </p:nvPr>
        </p:nvGraphicFramePr>
        <p:xfrm>
          <a:off x="6248400" y="1981200"/>
          <a:ext cx="3746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07" name="Equation" r:id="rId12" imgW="139680" imgH="177480" progId="Equation.DSMT4">
                  <p:embed/>
                </p:oleObj>
              </mc:Choice>
              <mc:Fallback>
                <p:oleObj name="Equation" r:id="rId12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48400" y="1981200"/>
                        <a:ext cx="3746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634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82000" cy="4873752"/>
          </a:xfrm>
        </p:spPr>
        <p:txBody>
          <a:bodyPr/>
          <a:lstStyle/>
          <a:p>
            <a:r>
              <a:rPr lang="en-US" dirty="0" smtClean="0"/>
              <a:t>Copy the CLASS OBJECTIVE in the CW Section of your binder:</a:t>
            </a:r>
            <a:br>
              <a:rPr lang="en-US" dirty="0" smtClean="0"/>
            </a:b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graph the PARENT FUNCTIONS for SIN and COS, and explore the PHASE SHIFT Equation</a:t>
            </a:r>
          </a:p>
          <a:p>
            <a:r>
              <a:rPr lang="en-US" b="1" dirty="0" smtClean="0">
                <a:latin typeface="+mj-lt"/>
                <a:cs typeface="Aharoni" pitchFamily="2" charset="-79"/>
              </a:rPr>
              <a:t>Graphs of SIN   , COS</a:t>
            </a:r>
          </a:p>
          <a:p>
            <a:r>
              <a:rPr lang="en-US" b="1" dirty="0" smtClean="0">
                <a:latin typeface="+mj-lt"/>
                <a:cs typeface="Aharoni" pitchFamily="2" charset="-79"/>
              </a:rPr>
              <a:t>Phase Shift Function: f(x) = a sin (</a:t>
            </a:r>
            <a:r>
              <a:rPr lang="en-US" b="1" dirty="0" err="1" smtClean="0">
                <a:latin typeface="+mj-lt"/>
                <a:cs typeface="Aharoni" pitchFamily="2" charset="-79"/>
              </a:rPr>
              <a:t>bx</a:t>
            </a:r>
            <a:r>
              <a:rPr lang="en-US" b="1" dirty="0" smtClean="0">
                <a:latin typeface="+mj-lt"/>
                <a:cs typeface="Aharoni" pitchFamily="2" charset="-79"/>
              </a:rPr>
              <a:t> + c) + d</a:t>
            </a:r>
          </a:p>
          <a:p>
            <a:r>
              <a:rPr lang="en-US" b="1" dirty="0" smtClean="0">
                <a:latin typeface="+mj-lt"/>
                <a:cs typeface="Aharoni" pitchFamily="2" charset="-79"/>
              </a:rPr>
              <a:t>Period, Amplitude, Frequency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NOTES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  <a:p>
            <a:r>
              <a:rPr lang="en-US" b="1" dirty="0" smtClean="0">
                <a:solidFill>
                  <a:srgbClr val="C00000"/>
                </a:solidFill>
                <a:latin typeface="+mj-lt"/>
                <a:cs typeface="Aharoni" pitchFamily="2" charset="-79"/>
              </a:rPr>
              <a:t>HW: Pg. 392/ #1-22, Due Wed., Thurs.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494672"/>
              </p:ext>
            </p:extLst>
          </p:nvPr>
        </p:nvGraphicFramePr>
        <p:xfrm>
          <a:off x="4038600" y="3200400"/>
          <a:ext cx="368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757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38600" y="3200400"/>
                        <a:ext cx="368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065527"/>
              </p:ext>
            </p:extLst>
          </p:nvPr>
        </p:nvGraphicFramePr>
        <p:xfrm>
          <a:off x="2819400" y="3200400"/>
          <a:ext cx="368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758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200400"/>
                        <a:ext cx="368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1142" name="Picture 6" descr="C:\Users\dstarbu\AppData\Local\Microsoft\Windows\Temporary Internet Files\Content.IE5\GXCNT3Q0\MC900437741[1].wm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451559"/>
            <a:ext cx="8534399" cy="140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10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Table below: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07969091"/>
              </p:ext>
            </p:extLst>
          </p:nvPr>
        </p:nvGraphicFramePr>
        <p:xfrm>
          <a:off x="152400" y="1600200"/>
          <a:ext cx="86106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040"/>
                <a:gridCol w="574040"/>
                <a:gridCol w="574040"/>
                <a:gridCol w="574040"/>
                <a:gridCol w="574040"/>
                <a:gridCol w="574040"/>
                <a:gridCol w="574040"/>
                <a:gridCol w="574040"/>
                <a:gridCol w="574040"/>
                <a:gridCol w="574040"/>
                <a:gridCol w="574040"/>
                <a:gridCol w="574040"/>
                <a:gridCol w="574040"/>
                <a:gridCol w="574040"/>
                <a:gridCol w="57404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Cos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615546"/>
              </p:ext>
            </p:extLst>
          </p:nvPr>
        </p:nvGraphicFramePr>
        <p:xfrm>
          <a:off x="304800" y="1600200"/>
          <a:ext cx="313896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91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1600200"/>
                        <a:ext cx="313896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552868"/>
              </p:ext>
            </p:extLst>
          </p:nvPr>
        </p:nvGraphicFramePr>
        <p:xfrm>
          <a:off x="546100" y="2057400"/>
          <a:ext cx="1397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92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6100" y="2057400"/>
                        <a:ext cx="1397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3188" name="Picture 4" descr="C:\Users\dstarbu\AppData\Local\Microsoft\Windows\Temporary Internet Files\Content.IE5\2PUEW0UN\MC900331530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680770"/>
            <a:ext cx="2743200" cy="318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81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82000" cy="4873752"/>
          </a:xfrm>
        </p:spPr>
        <p:txBody>
          <a:bodyPr/>
          <a:lstStyle/>
          <a:p>
            <a:r>
              <a:rPr lang="en-US" dirty="0" smtClean="0"/>
              <a:t>Using the PHASE SHIFT Equation f(x) = a sin(</a:t>
            </a:r>
            <a:r>
              <a:rPr lang="en-US" dirty="0" err="1" smtClean="0"/>
              <a:t>bx+c</a:t>
            </a:r>
            <a:r>
              <a:rPr lang="en-US" dirty="0" smtClean="0"/>
              <a:t>)+d, write a function for each situation: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1.   Amplitude of 6</a:t>
            </a:r>
          </a:p>
          <a:p>
            <a:pPr marL="457200" indent="-457200">
              <a:buAutoNum type="arabicPeriod" startAt="2"/>
            </a:pPr>
            <a:r>
              <a:rPr lang="en-US" dirty="0" smtClean="0"/>
              <a:t>Period of</a:t>
            </a:r>
          </a:p>
          <a:p>
            <a:pPr marL="457200" indent="-457200">
              <a:buAutoNum type="arabicPeriod" startAt="3"/>
            </a:pPr>
            <a:r>
              <a:rPr lang="en-US" dirty="0" smtClean="0"/>
              <a:t>Horizontal Shift of </a:t>
            </a:r>
          </a:p>
          <a:p>
            <a:pPr marL="457200" indent="-457200">
              <a:buAutoNum type="arabicPeriod" startAt="3"/>
            </a:pPr>
            <a:r>
              <a:rPr lang="en-US" dirty="0" smtClean="0"/>
              <a:t>Vertical Shift of  – 4</a:t>
            </a:r>
          </a:p>
          <a:p>
            <a:pPr marL="0" indent="0">
              <a:buNone/>
            </a:pPr>
            <a:r>
              <a:rPr lang="en-US" dirty="0" smtClean="0"/>
              <a:t>5.   Amplitude of 3, Period of 90</a:t>
            </a:r>
            <a:r>
              <a:rPr lang="en-US" baseline="30000" dirty="0" smtClean="0"/>
              <a:t>0</a:t>
            </a:r>
            <a:r>
              <a:rPr lang="en-US" dirty="0" smtClean="0"/>
              <a:t>, Horizontal Shift of 45</a:t>
            </a:r>
            <a:r>
              <a:rPr lang="en-US" baseline="30000" dirty="0" smtClean="0"/>
              <a:t>0</a:t>
            </a:r>
            <a:r>
              <a:rPr lang="en-US" dirty="0" smtClean="0"/>
              <a:t>. 	Vertical Shift of 5</a:t>
            </a:r>
          </a:p>
          <a:p>
            <a:r>
              <a:rPr lang="en-US" b="1" dirty="0">
                <a:solidFill>
                  <a:srgbClr val="C00000"/>
                </a:solidFill>
                <a:cs typeface="Aharoni" pitchFamily="2" charset="-79"/>
              </a:rPr>
              <a:t>HW: Pg. 392/ #1-22, Due Wed., Thurs.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774183"/>
              </p:ext>
            </p:extLst>
          </p:nvPr>
        </p:nvGraphicFramePr>
        <p:xfrm>
          <a:off x="2157156" y="3200401"/>
          <a:ext cx="287594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74" name="Equation" r:id="rId3" imgW="164880" imgH="393480" progId="Equation.DSMT4">
                  <p:embed/>
                </p:oleObj>
              </mc:Choice>
              <mc:Fallback>
                <p:oleObj name="Equation" r:id="rId3" imgW="164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57156" y="3200401"/>
                        <a:ext cx="287594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163" name="Picture 3" descr="C:\Users\dstarbu\AppData\Local\Microsoft\Windows\Temporary Internet Files\Content.IE5\GXCNT3Q0\MC900084348[2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190" y="2209800"/>
            <a:ext cx="2439603" cy="257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853626"/>
              </p:ext>
            </p:extLst>
          </p:nvPr>
        </p:nvGraphicFramePr>
        <p:xfrm>
          <a:off x="3581400" y="3601427"/>
          <a:ext cx="311150" cy="741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75" name="Equation" r:id="rId6" imgW="164880" imgH="393480" progId="Equation.DSMT4">
                  <p:embed/>
                </p:oleObj>
              </mc:Choice>
              <mc:Fallback>
                <p:oleObj name="Equation" r:id="rId6" imgW="164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81400" y="3601427"/>
                        <a:ext cx="311150" cy="741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873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Equation – Graph Match-Up</a:t>
            </a:r>
          </a:p>
          <a:p>
            <a:r>
              <a:rPr lang="en-US" dirty="0" smtClean="0"/>
              <a:t>The Ferris Wheel</a:t>
            </a:r>
          </a:p>
          <a:p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HW DUE: </a:t>
            </a:r>
            <a:r>
              <a:rPr lang="en-US" b="1" dirty="0">
                <a:solidFill>
                  <a:srgbClr val="C00000"/>
                </a:solidFill>
                <a:cs typeface="Aharoni" pitchFamily="2" charset="-79"/>
              </a:rPr>
              <a:t>Pg. 392/ #</a:t>
            </a:r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1-22</a:t>
            </a:r>
            <a:endParaRPr lang="en-US" b="1" dirty="0">
              <a:solidFill>
                <a:srgbClr val="C00000"/>
              </a:solidFill>
              <a:cs typeface="Aharoni" pitchFamily="2" charset="-79"/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HW: Pg. 392/ #23-40 Due MONDAY</a:t>
            </a:r>
          </a:p>
          <a:p>
            <a:endParaRPr lang="en-US" dirty="0"/>
          </a:p>
        </p:txBody>
      </p:sp>
      <p:pic>
        <p:nvPicPr>
          <p:cNvPr id="4" name="Picture 4" descr="C:\Users\dstarbu\AppData\Local\Microsoft\Windows\Temporary Internet Files\Content.IE5\2PUEW0UN\MC90033153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733800"/>
            <a:ext cx="2743200" cy="318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9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467600" cy="1143000"/>
          </a:xfrm>
        </p:spPr>
        <p:txBody>
          <a:bodyPr/>
          <a:lstStyle/>
          <a:p>
            <a:r>
              <a:rPr lang="en-US" dirty="0" smtClean="0"/>
              <a:t>Tuesday September 2 - All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HW Due: HW Sheet #1</a:t>
            </a:r>
          </a:p>
          <a:p>
            <a:r>
              <a:rPr lang="en-US" sz="3200" b="1" dirty="0" smtClean="0">
                <a:solidFill>
                  <a:srgbClr val="0070C0"/>
                </a:solidFill>
              </a:rPr>
              <a:t>Books</a:t>
            </a:r>
          </a:p>
          <a:p>
            <a:r>
              <a:rPr lang="en-US" sz="3200" b="1" dirty="0" smtClean="0"/>
              <a:t>Binder Check TODAY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Your course binder should have dividers for :</a:t>
            </a:r>
          </a:p>
          <a:p>
            <a:pPr lvl="2"/>
            <a:r>
              <a:rPr lang="en-US" sz="2000" b="1" dirty="0" smtClean="0"/>
              <a:t>CLASSWORK, HOMEWORK, NOTES, TESTS-QUIZ-ASSESSMENT</a:t>
            </a:r>
          </a:p>
          <a:p>
            <a:pPr marL="685800" lvl="2" indent="-342900">
              <a:buFont typeface="Wingdings" pitchFamily="2" charset="2"/>
              <a:buChar char="§"/>
            </a:pPr>
            <a:r>
              <a:rPr lang="en-US" sz="2000" b="1" dirty="0" smtClean="0"/>
              <a:t>Page 1 – Course Syllabus</a:t>
            </a:r>
          </a:p>
          <a:p>
            <a:pPr marL="685800" lvl="2" indent="-342900">
              <a:buFont typeface="Wingdings" pitchFamily="2" charset="2"/>
              <a:buChar char="§"/>
            </a:pPr>
            <a:r>
              <a:rPr lang="en-US" sz="2000" b="1" dirty="0" smtClean="0"/>
              <a:t>All Classwork and Objectives to date in CW Section</a:t>
            </a:r>
          </a:p>
        </p:txBody>
      </p:sp>
      <p:pic>
        <p:nvPicPr>
          <p:cNvPr id="6146" name="Picture 2" descr="C:\Users\dstarbu\AppData\Local\Microsoft\Windows\Temporary Internet Files\Content.IE5\CMI2UCKP\MC9003407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961666"/>
            <a:ext cx="2819400" cy="188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626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1" name="Picture 3" descr="C:\Users\dstarbu\AppData\Local\Microsoft\Windows\Temporary Internet Files\Content.IE5\WTZ3S8M0\MP90044871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546418"/>
            <a:ext cx="2362200" cy="231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</a:t>
            </a:r>
            <a:r>
              <a:rPr lang="en-US" dirty="0" err="1" smtClean="0"/>
              <a:t>Calcululs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534400" cy="487375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HW: Pg. 392/ #23-40 Due </a:t>
            </a:r>
            <a:r>
              <a:rPr lang="en-US" b="1" dirty="0" smtClean="0">
                <a:solidFill>
                  <a:srgbClr val="C00000"/>
                </a:solidFill>
              </a:rPr>
              <a:t>MONDAY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Group Poster – Phase Shift Equations and Graphs</a:t>
            </a:r>
            <a:endParaRPr lang="en-US" b="1" dirty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003300"/>
                </a:solidFill>
              </a:rPr>
              <a:t>Your group’s poster should have the following: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An EXPLANATION – CALCULATON of: Amplitude, Period, Frequency, Horizontal Phase Shift, Vertical </a:t>
            </a:r>
            <a:r>
              <a:rPr lang="en-US" b="1" smtClean="0">
                <a:solidFill>
                  <a:srgbClr val="003300"/>
                </a:solidFill>
              </a:rPr>
              <a:t>Shift </a:t>
            </a:r>
          </a:p>
          <a:p>
            <a:pPr lvl="1"/>
            <a:r>
              <a:rPr lang="en-US" b="1" smtClean="0">
                <a:solidFill>
                  <a:srgbClr val="003300"/>
                </a:solidFill>
              </a:rPr>
              <a:t>Graph </a:t>
            </a:r>
            <a:r>
              <a:rPr lang="en-US" b="1" dirty="0" smtClean="0">
                <a:solidFill>
                  <a:srgbClr val="003300"/>
                </a:solidFill>
              </a:rPr>
              <a:t>2 FULL periods of your function</a:t>
            </a:r>
          </a:p>
        </p:txBody>
      </p:sp>
    </p:spTree>
    <p:extLst>
      <p:ext uri="{BB962C8B-B14F-4D97-AF65-F5344CB8AC3E}">
        <p14:creationId xmlns:p14="http://schemas.microsoft.com/office/powerpoint/2010/main" val="252346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392/ #</a:t>
            </a:r>
            <a:r>
              <a:rPr lang="en-US" b="1" dirty="0" smtClean="0">
                <a:solidFill>
                  <a:srgbClr val="C00000"/>
                </a:solidFill>
              </a:rPr>
              <a:t>23-40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393/ #41-56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All make-up work due WEDNESDAY FEBRUARY 19, 4:30 P.M. – NO EXCEPTIONS. 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Quiz FRIDAY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CW: Phase Shift </a:t>
            </a:r>
            <a:r>
              <a:rPr lang="en-US" b="1" dirty="0" err="1" smtClean="0">
                <a:solidFill>
                  <a:srgbClr val="003300"/>
                </a:solidFill>
              </a:rPr>
              <a:t>WSheet</a:t>
            </a:r>
            <a:endParaRPr lang="en-US" dirty="0">
              <a:solidFill>
                <a:srgbClr val="003300"/>
              </a:solidFill>
            </a:endParaRPr>
          </a:p>
        </p:txBody>
      </p:sp>
      <p:pic>
        <p:nvPicPr>
          <p:cNvPr id="95234" name="Picture 2" descr="C:\Users\dstarbu\AppData\Local\Microsoft\Windows\Temporary Internet Files\Content.IE5\AECW5UFU\MC900441908[2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114800"/>
            <a:ext cx="361762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06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CW</a:t>
            </a:r>
            <a:r>
              <a:rPr lang="en-US" b="1" dirty="0">
                <a:solidFill>
                  <a:srgbClr val="003300"/>
                </a:solidFill>
              </a:rPr>
              <a:t>: Pg. 393/ #</a:t>
            </a:r>
            <a:r>
              <a:rPr lang="en-US" b="1" dirty="0" smtClean="0">
                <a:solidFill>
                  <a:srgbClr val="003300"/>
                </a:solidFill>
              </a:rPr>
              <a:t>69-75</a:t>
            </a:r>
          </a:p>
          <a:p>
            <a:r>
              <a:rPr lang="en-US" b="1" dirty="0">
                <a:solidFill>
                  <a:srgbClr val="C00000"/>
                </a:solidFill>
              </a:rPr>
              <a:t>HW DUE: Pg. 393/ #41-56, Phase Shift </a:t>
            </a:r>
            <a:r>
              <a:rPr lang="en-US" b="1" dirty="0" err="1">
                <a:solidFill>
                  <a:srgbClr val="C00000"/>
                </a:solidFill>
              </a:rPr>
              <a:t>WSheet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3300"/>
                </a:solidFill>
              </a:rPr>
              <a:t>Ferris Wheels </a:t>
            </a:r>
            <a:r>
              <a:rPr lang="en-US" b="1" dirty="0" err="1" smtClean="0">
                <a:solidFill>
                  <a:srgbClr val="003300"/>
                </a:solidFill>
              </a:rPr>
              <a:t>WSheet</a:t>
            </a:r>
            <a:endParaRPr lang="en-US" b="1" dirty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All </a:t>
            </a:r>
            <a:r>
              <a:rPr lang="en-US" b="1" dirty="0">
                <a:solidFill>
                  <a:srgbClr val="C00000"/>
                </a:solidFill>
              </a:rPr>
              <a:t>make-up work due WEDNESDAY FEBRUARY 19, 4:30 P.M. – NO EXCEPTIONS.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Quiz Friday</a:t>
            </a:r>
          </a:p>
          <a:p>
            <a:pPr marL="0" indent="0">
              <a:buNone/>
            </a:pPr>
            <a:endParaRPr lang="en-US" b="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4" name="Picture 4" descr="C:\Users\dstarbu\AppData\Local\Microsoft\Windows\Temporary Internet Files\Content.IE5\2PUEW0UN\MC90033153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683366"/>
            <a:ext cx="2743200" cy="318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3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5029200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New Seats – Find your seat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TEST Today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</a:t>
            </a:r>
            <a:r>
              <a:rPr lang="en-US" b="1" dirty="0">
                <a:solidFill>
                  <a:srgbClr val="C00000"/>
                </a:solidFill>
              </a:rPr>
              <a:t>DUE: Pg. 393/ #41-56, Phase Shift </a:t>
            </a:r>
            <a:r>
              <a:rPr lang="en-US" b="1" dirty="0" err="1">
                <a:solidFill>
                  <a:srgbClr val="C00000"/>
                </a:solidFill>
              </a:rPr>
              <a:t>WSheet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4" descr="C:\Users\dstarbu\AppData\Local\Microsoft\Windows\Temporary Internet Files\Content.IE5\2PUEW0UN\MC90033153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0" y="3276600"/>
            <a:ext cx="3083983" cy="358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40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 </a:t>
            </a:r>
            <a:r>
              <a:rPr lang="en-US" b="1" dirty="0" smtClean="0">
                <a:solidFill>
                  <a:srgbClr val="C00000"/>
                </a:solidFill>
              </a:rPr>
              <a:t>TODAY: Pg</a:t>
            </a:r>
            <a:r>
              <a:rPr lang="en-US" b="1" dirty="0">
                <a:solidFill>
                  <a:srgbClr val="C00000"/>
                </a:solidFill>
              </a:rPr>
              <a:t>. 401/ #</a:t>
            </a:r>
            <a:r>
              <a:rPr lang="en-US" b="1" dirty="0" smtClean="0">
                <a:solidFill>
                  <a:srgbClr val="C00000"/>
                </a:solidFill>
              </a:rPr>
              <a:t>1-16; </a:t>
            </a:r>
            <a:r>
              <a:rPr lang="en-US" b="1" dirty="0" err="1" smtClean="0">
                <a:solidFill>
                  <a:srgbClr val="C00000"/>
                </a:solidFill>
              </a:rPr>
              <a:t>WSheet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Solving Trig </a:t>
            </a:r>
            <a:r>
              <a:rPr lang="en-US" b="1" dirty="0" smtClean="0">
                <a:solidFill>
                  <a:srgbClr val="C00000"/>
                </a:solidFill>
              </a:rPr>
              <a:t>Equations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 Check M, Tu.: Pg. 393-394/ #71-76, TRIG Review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 POST TEST – </a:t>
            </a:r>
            <a:r>
              <a:rPr lang="en-US" b="1" smtClean="0">
                <a:solidFill>
                  <a:srgbClr val="C00000"/>
                </a:solidFill>
              </a:rPr>
              <a:t>TRIG Basics</a:t>
            </a:r>
          </a:p>
          <a:p>
            <a:r>
              <a:rPr lang="en-US" smtClean="0"/>
              <a:t>Unit </a:t>
            </a:r>
            <a:r>
              <a:rPr lang="en-US" dirty="0" smtClean="0"/>
              <a:t>Circle – TRIG Table Notes</a:t>
            </a:r>
          </a:p>
          <a:p>
            <a:r>
              <a:rPr lang="en-US" dirty="0" smtClean="0"/>
              <a:t>Graphs of TANGENT, COSECANT and SECANT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93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Pg. 431/ #1-15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TRIG Identities – Pg. 444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Exploration #1 – Pg. 445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HW: Pg. 451/ #5-22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5234" name="Picture 2" descr="C:\Users\dstarbu\AppData\Local\Microsoft\Windows\Temporary Internet Files\Content.IE5\J3B51HZP\MC90029912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4790342" cy="281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7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HW: Pg. 451/ #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5-22 Due WED./THURS.</a:t>
            </a:r>
          </a:p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Make Up Work, Test Corrections due MONDAY MARCH 10, 4:30 P.M.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use TRIGONOMETRY IDENTITIES to re-write and simplify Trig Equations and Expressions</a:t>
            </a:r>
            <a:endParaRPr lang="en-US" b="1" dirty="0">
              <a:latin typeface="Aharoni" pitchFamily="2" charset="-79"/>
              <a:cs typeface="Aharoni" pitchFamily="2" charset="-79"/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Complete Pg. 451/ Quick Review and Q. #1-4 with your group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Pg. </a:t>
            </a:r>
            <a:r>
              <a:rPr lang="en-US" b="1" dirty="0">
                <a:solidFill>
                  <a:srgbClr val="002060"/>
                </a:solidFill>
              </a:rPr>
              <a:t>452/ #</a:t>
            </a:r>
            <a:r>
              <a:rPr lang="en-US" b="1" dirty="0" smtClean="0">
                <a:solidFill>
                  <a:srgbClr val="002060"/>
                </a:solidFill>
              </a:rPr>
              <a:t>23-26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452/ #27-32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C:\Users\dstarbu\AppData\Local\Microsoft\Windows\Temporary Internet Files\Content.IE5\0RCYRTRQ\MC90004847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533400"/>
            <a:ext cx="1370494" cy="137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6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 DUE: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Pg. 451/ #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5-22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</a:t>
            </a:r>
            <a:r>
              <a:rPr lang="en-US" b="1" dirty="0">
                <a:solidFill>
                  <a:srgbClr val="C00000"/>
                </a:solidFill>
              </a:rPr>
              <a:t>Pg. 452/ </a:t>
            </a:r>
            <a:r>
              <a:rPr lang="en-US" b="1" dirty="0" smtClean="0">
                <a:solidFill>
                  <a:srgbClr val="C00000"/>
                </a:solidFill>
              </a:rPr>
              <a:t>#33-50; 69-74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All </a:t>
            </a:r>
            <a:r>
              <a:rPr lang="en-US" b="1" smtClean="0">
                <a:solidFill>
                  <a:srgbClr val="C00000"/>
                </a:solidFill>
              </a:rPr>
              <a:t>Make-Up Work Due MONDAY 4:30 p.m.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96258" name="Picture 2" descr="C:\Users\dstarbu\AppData\Local\Microsoft\Windows\Temporary Internet Files\Content.IE5\J3B51HZP\MC9000787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157" y="2895600"/>
            <a:ext cx="4451140" cy="393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60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452/ #33-50; </a:t>
            </a:r>
            <a:r>
              <a:rPr lang="en-US" b="1" dirty="0" smtClean="0">
                <a:solidFill>
                  <a:srgbClr val="C00000"/>
                </a:solidFill>
              </a:rPr>
              <a:t>69-74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Make Up work, Test Corrections due TODAY – 4:30 p.m.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QUIZ FRIDAY – Phase Shifts, Identities</a:t>
            </a:r>
            <a:endParaRPr lang="en-US" dirty="0">
              <a:solidFill>
                <a:srgbClr val="003300"/>
              </a:solidFill>
            </a:endParaRPr>
          </a:p>
          <a:p>
            <a:r>
              <a:rPr lang="en-US" b="1" dirty="0" err="1" smtClean="0">
                <a:solidFill>
                  <a:srgbClr val="002060"/>
                </a:solidFill>
              </a:rPr>
              <a:t>WSHeet</a:t>
            </a:r>
            <a:r>
              <a:rPr lang="en-US" b="1" dirty="0" smtClean="0">
                <a:solidFill>
                  <a:srgbClr val="002060"/>
                </a:solidFill>
              </a:rPr>
              <a:t> ‘Fundamental ID’s’; Graphing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Finish for HW – Due FRIDAY</a:t>
            </a:r>
          </a:p>
          <a:p>
            <a:pPr marL="365760" lvl="1" indent="0">
              <a:buNone/>
            </a:pP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dstarbu\AppData\Local\Microsoft\Windows\Temporary Internet Files\Content.IE5\J3B51HZP\MC9000787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124" y="4343400"/>
            <a:ext cx="284493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28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3300"/>
                </a:solidFill>
              </a:rPr>
              <a:t>QUIZ TODAY</a:t>
            </a:r>
            <a:endParaRPr lang="en-US" dirty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HW </a:t>
            </a:r>
            <a:r>
              <a:rPr lang="en-US" b="1" dirty="0">
                <a:solidFill>
                  <a:srgbClr val="C00000"/>
                </a:solidFill>
              </a:rPr>
              <a:t>DUE: Pg. 452/ #33-50; </a:t>
            </a:r>
            <a:r>
              <a:rPr lang="en-US" b="1" dirty="0" smtClean="0">
                <a:solidFill>
                  <a:srgbClr val="C00000"/>
                </a:solidFill>
              </a:rPr>
              <a:t>69-74; </a:t>
            </a:r>
            <a:r>
              <a:rPr lang="en-US" b="1" dirty="0" err="1" smtClean="0">
                <a:solidFill>
                  <a:srgbClr val="C00000"/>
                </a:solidFill>
              </a:rPr>
              <a:t>WSHeet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‘Fundamental ID’s’; </a:t>
            </a:r>
            <a:r>
              <a:rPr lang="en-US" b="1" dirty="0" smtClean="0">
                <a:solidFill>
                  <a:srgbClr val="C00000"/>
                </a:solidFill>
              </a:rPr>
              <a:t>Graphing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dstarbu\AppData\Local\Microsoft\Windows\Temporary Internet Files\Content.IE5\J3B51HZP\MC9000787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157" y="2895600"/>
            <a:ext cx="4451140" cy="393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93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</a:rPr>
              <a:t>HWSheet</a:t>
            </a:r>
            <a:r>
              <a:rPr lang="en-US" b="1" dirty="0" smtClean="0">
                <a:solidFill>
                  <a:srgbClr val="C00000"/>
                </a:solidFill>
              </a:rPr>
              <a:t> #1 Due </a:t>
            </a:r>
          </a:p>
          <a:p>
            <a:r>
              <a:rPr lang="en-US" dirty="0"/>
              <a:t>C</a:t>
            </a:r>
            <a:r>
              <a:rPr lang="en-US" dirty="0" smtClean="0"/>
              <a:t>opy the Class Objective in the CW section of your binder: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use REGRESSION equations to analyze and model data. (F-IF)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Lines of Best Fit</a:t>
            </a:r>
          </a:p>
          <a:p>
            <a:r>
              <a:rPr lang="en-US" dirty="0" smtClean="0"/>
              <a:t>Point/Slope and Slope Intercept Equations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QUIZ Friday – Solving Equations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5105400"/>
          </a:xfrm>
        </p:spPr>
        <p:txBody>
          <a:bodyPr/>
          <a:lstStyle/>
          <a:p>
            <a:r>
              <a:rPr lang="en-US" dirty="0" smtClean="0"/>
              <a:t>Proving IDENTITIES</a:t>
            </a:r>
          </a:p>
          <a:p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PROVE equations using the TRIG IDENTITIES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Complete Pg. 460/ Quick Review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Pg. 460/ #1-10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460/ #11-35, 41-51 DUE WED., THURS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96258" name="Picture 2" descr="C:\Users\dstarbu\AppData\Local\Microsoft\Windows\Temporary Internet Files\Content.IE5\J3B51HZP\MC90043779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170343"/>
            <a:ext cx="185420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61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HW: Pg. 460/ #11-35, 41-51 DUE </a:t>
            </a:r>
            <a:r>
              <a:rPr lang="en-US" b="1" dirty="0" smtClean="0">
                <a:solidFill>
                  <a:srgbClr val="C00000"/>
                </a:solidFill>
              </a:rPr>
              <a:t>FRIDAY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3300"/>
                </a:solidFill>
              </a:rPr>
              <a:t>Complete Pg. 461/ #36-39, 52-57 with your partner</a:t>
            </a: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97282" name="Picture 2" descr="C:\Users\dstarbu\AppData\Local\Microsoft\Windows\Temporary Internet Files\Content.IE5\0RCYRTRQ\MC9000788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610" y="2819400"/>
            <a:ext cx="425179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33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460/ #11-35, 41-51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Partner Quiz – 2 people per paper</a:t>
            </a:r>
          </a:p>
          <a:p>
            <a:r>
              <a:rPr lang="en-US" b="1" dirty="0" smtClean="0">
                <a:solidFill>
                  <a:srgbClr val="165E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Quiz should show the following: </a:t>
            </a:r>
          </a:p>
          <a:p>
            <a:pPr lvl="1"/>
            <a:r>
              <a:rPr lang="en-US" b="1" dirty="0" smtClean="0">
                <a:solidFill>
                  <a:srgbClr val="165E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Identities used to PROVE equation</a:t>
            </a:r>
          </a:p>
          <a:p>
            <a:pPr lvl="1"/>
            <a:r>
              <a:rPr lang="en-US" b="1" dirty="0" smtClean="0">
                <a:solidFill>
                  <a:srgbClr val="165E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 used to PROVE equation</a:t>
            </a:r>
          </a:p>
          <a:p>
            <a:pPr lvl="1"/>
            <a:r>
              <a:rPr lang="en-US" b="1" dirty="0" smtClean="0">
                <a:solidFill>
                  <a:srgbClr val="165E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Showing ALL work</a:t>
            </a:r>
          </a:p>
          <a:p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Laws of SINE and COSINE</a:t>
            </a:r>
            <a:endParaRPr lang="en-US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8306" name="Picture 2" descr="C:\Users\dstarbu\AppData\Local\Microsoft\Windows\Temporary Internet Files\Content.IE5\RW0QOHD3\MC90039102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135582"/>
            <a:ext cx="2777305" cy="272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8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Solve the PROPORTIONS: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		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	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63550"/>
              </p:ext>
            </p:extLst>
          </p:nvPr>
        </p:nvGraphicFramePr>
        <p:xfrm>
          <a:off x="1327150" y="3657600"/>
          <a:ext cx="1873250" cy="1055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67" name="Equation" r:id="rId3" imgW="698400" imgH="393480" progId="Equation.DSMT4">
                  <p:embed/>
                </p:oleObj>
              </mc:Choice>
              <mc:Fallback>
                <p:oleObj name="Equation" r:id="rId3" imgW="698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7150" y="3657600"/>
                        <a:ext cx="1873250" cy="1055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072456"/>
              </p:ext>
            </p:extLst>
          </p:nvPr>
        </p:nvGraphicFramePr>
        <p:xfrm>
          <a:off x="1219200" y="5105400"/>
          <a:ext cx="2025650" cy="1141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68" name="Equation" r:id="rId5" imgW="698400" imgH="393480" progId="Equation.DSMT4">
                  <p:embed/>
                </p:oleObj>
              </mc:Choice>
              <mc:Fallback>
                <p:oleObj name="Equation" r:id="rId5" imgW="698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9200" y="5105400"/>
                        <a:ext cx="2025650" cy="1141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042590"/>
              </p:ext>
            </p:extLst>
          </p:nvPr>
        </p:nvGraphicFramePr>
        <p:xfrm>
          <a:off x="1524000" y="2286000"/>
          <a:ext cx="1447800" cy="106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69" name="Equation" r:id="rId7" imgW="533160" imgH="393480" progId="Equation.DSMT4">
                  <p:embed/>
                </p:oleObj>
              </mc:Choice>
              <mc:Fallback>
                <p:oleObj name="Equation" r:id="rId7" imgW="533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24000" y="2286000"/>
                        <a:ext cx="1447800" cy="1068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62" name="Picture 2" descr="C:\Users\dstarbu\AppData\Local\Microsoft\Windows\Temporary Internet Files\Content.IE5\2PUEW0UN\MP900442176[1]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057400"/>
            <a:ext cx="49149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04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X – Per. </a:t>
            </a:r>
            <a:r>
              <a:rPr lang="en-US"/>
              <a:t>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600" b="1" dirty="0" smtClean="0">
                <a:solidFill>
                  <a:srgbClr val="003300"/>
                </a:solidFill>
              </a:rPr>
              <a:t>Law of SINES 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3300" b="1" dirty="0" smtClean="0">
                <a:solidFill>
                  <a:srgbClr val="003300"/>
                </a:solidFill>
              </a:rPr>
              <a:t>Exploration 1 Pg. 480</a:t>
            </a:r>
          </a:p>
          <a:p>
            <a:pPr marL="365760" lvl="2" indent="0">
              <a:spcBef>
                <a:spcPts val="600"/>
              </a:spcBef>
              <a:buSzPct val="70000"/>
              <a:buNone/>
            </a:pPr>
            <a:endParaRPr lang="en-US" sz="3300" b="1" dirty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40962" name="Picture 2" descr="C:\Users\dstarbu\AppData\Local\Microsoft\Windows\Temporary Internet Files\Content.IE5\GXCNT3Q0\MC90023724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436" y="2971800"/>
            <a:ext cx="4036854" cy="3503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08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</a:rPr>
              <a:t>Project – Due Friday 4/11</a:t>
            </a:r>
          </a:p>
          <a:p>
            <a:pPr lvl="1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Group designations due WED., THURS.</a:t>
            </a:r>
          </a:p>
          <a:p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</a:rPr>
              <a:t>Using the LAW OF SINES</a:t>
            </a:r>
          </a:p>
          <a:p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</a:rPr>
              <a:t>PG. 484/ #19-26</a:t>
            </a:r>
          </a:p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3600" b="1" dirty="0" smtClean="0">
                <a:solidFill>
                  <a:srgbClr val="C00000"/>
                </a:solidFill>
              </a:rPr>
              <a:t>HW: </a:t>
            </a:r>
            <a:r>
              <a:rPr lang="en-US" sz="3600" b="1" dirty="0">
                <a:solidFill>
                  <a:srgbClr val="C00000"/>
                </a:solidFill>
              </a:rPr>
              <a:t>Pg. 484/ #</a:t>
            </a:r>
            <a:r>
              <a:rPr lang="en-US" sz="3600" b="1" dirty="0" smtClean="0">
                <a:solidFill>
                  <a:srgbClr val="C00000"/>
                </a:solidFill>
              </a:rPr>
              <a:t>1-18 Due WED., THURS</a:t>
            </a:r>
            <a:endParaRPr lang="en-US" sz="3600" b="1" dirty="0">
              <a:solidFill>
                <a:srgbClr val="C00000"/>
              </a:solidFill>
            </a:endParaRPr>
          </a:p>
          <a:p>
            <a:endParaRPr lang="en-US" sz="40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en-US" sz="40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en-US" sz="40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endParaRPr lang="en-US" sz="40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98307" name="Picture 3" descr="C:\Users\dstarbu\AppData\Local\Microsoft\Windows\Temporary Internet Files\Content.IE5\J3B51HZP\MC9000555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876800"/>
            <a:ext cx="2174805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133571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Pg. 478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600" b="1" dirty="0" smtClean="0">
                <a:solidFill>
                  <a:srgbClr val="003300"/>
                </a:solidFill>
              </a:rPr>
              <a:t>Using the Law </a:t>
            </a:r>
            <a:r>
              <a:rPr lang="en-US" sz="3600" b="1" dirty="0">
                <a:solidFill>
                  <a:srgbClr val="003300"/>
                </a:solidFill>
              </a:rPr>
              <a:t>of SINES </a:t>
            </a:r>
            <a:endParaRPr lang="en-US" sz="3600" b="1" dirty="0" smtClean="0">
              <a:solidFill>
                <a:srgbClr val="003300"/>
              </a:solidFill>
            </a:endParaRPr>
          </a:p>
          <a:p>
            <a:pPr marL="457200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003300"/>
                </a:solidFill>
              </a:rPr>
              <a:t>Group Triangles</a:t>
            </a:r>
          </a:p>
          <a:p>
            <a:pPr marL="506413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600" b="1" dirty="0" smtClean="0">
                <a:solidFill>
                  <a:srgbClr val="C00000"/>
                </a:solidFill>
              </a:rPr>
              <a:t>HW DUE: Pg. 484/ #1-18</a:t>
            </a:r>
          </a:p>
          <a:p>
            <a:pPr marL="548640" lvl="2">
              <a:spcBef>
                <a:spcPts val="600"/>
              </a:spcBef>
              <a:buSzPct val="70000"/>
            </a:pPr>
            <a:endParaRPr lang="en-US" sz="3300" b="1" dirty="0">
              <a:solidFill>
                <a:srgbClr val="003300"/>
              </a:solidFill>
            </a:endParaRPr>
          </a:p>
          <a:p>
            <a:pPr marL="365760" lvl="2" indent="0">
              <a:spcBef>
                <a:spcPts val="600"/>
              </a:spcBef>
              <a:buSzPct val="70000"/>
              <a:buNone/>
            </a:pPr>
            <a:endParaRPr lang="en-US" sz="3300" b="1" dirty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41986" name="Picture 2" descr="C:\Users\dstarbu\AppData\Local\Microsoft\Windows\Temporary Internet Files\Content.IE5\2PUEW0UN\MC90004806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751" y="3762785"/>
            <a:ext cx="3945186" cy="271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5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5029200"/>
          </a:xfrm>
        </p:spPr>
        <p:txBody>
          <a:bodyPr/>
          <a:lstStyle/>
          <a:p>
            <a:pPr marL="506413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600" b="1" dirty="0">
                <a:solidFill>
                  <a:srgbClr val="C00000"/>
                </a:solidFill>
              </a:rPr>
              <a:t>HW DUE: Pg. 484/ #</a:t>
            </a:r>
            <a:r>
              <a:rPr lang="en-US" sz="3600" b="1" dirty="0" smtClean="0">
                <a:solidFill>
                  <a:srgbClr val="C00000"/>
                </a:solidFill>
              </a:rPr>
              <a:t>1-18</a:t>
            </a:r>
          </a:p>
          <a:p>
            <a:pPr marL="506413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Project ‘Surveyor’ </a:t>
            </a:r>
          </a:p>
          <a:p>
            <a:pPr marL="780733" lvl="3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Due Friday April 11</a:t>
            </a:r>
          </a:p>
          <a:p>
            <a:pPr marL="506413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003300"/>
                </a:solidFill>
              </a:rPr>
              <a:t>Law of COSINES Pg. 487</a:t>
            </a:r>
          </a:p>
          <a:p>
            <a:pPr marL="506413" lvl="2" indent="-457200">
              <a:spcBef>
                <a:spcPts val="600"/>
              </a:spcBef>
              <a:buSzPct val="70000"/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003300"/>
                </a:solidFill>
              </a:rPr>
              <a:t>Measure Tape LITE</a:t>
            </a:r>
          </a:p>
          <a:p>
            <a:pPr marL="49213" lvl="2" indent="0" algn="ctr">
              <a:spcBef>
                <a:spcPts val="600"/>
              </a:spcBef>
              <a:buSzPct val="70000"/>
              <a:buNone/>
            </a:pP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Happy Spring Break!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9330" name="Picture 2" descr="C:\Users\dstarbu\AppData\Local\Microsoft\Windows\Temporary Internet Files\Content.IE5\I0MY1XZH\MC900232235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088082"/>
            <a:ext cx="1957293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04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Group Triangles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458200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Copy CLASS OBJECTIVE in CW Section of your Binder: 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use the LAW OF SINES and COSINES to sketch and solve triangles</a:t>
            </a:r>
          </a:p>
          <a:p>
            <a:r>
              <a:rPr lang="en-US" dirty="0" smtClean="0"/>
              <a:t>EVERYONE will </a:t>
            </a:r>
            <a:r>
              <a:rPr lang="en-US" dirty="0"/>
              <a:t>copy all work in the CW Section of their </a:t>
            </a:r>
            <a:r>
              <a:rPr lang="en-US" dirty="0" smtClean="0"/>
              <a:t>binder; EVERY PAIR </a:t>
            </a:r>
            <a:r>
              <a:rPr lang="en-US" dirty="0"/>
              <a:t>will turn in ONE </a:t>
            </a:r>
            <a:r>
              <a:rPr lang="en-US" dirty="0" smtClean="0"/>
              <a:t>paper </a:t>
            </a:r>
            <a:r>
              <a:rPr lang="en-US" dirty="0"/>
              <a:t>for their </a:t>
            </a:r>
            <a:r>
              <a:rPr lang="en-US" dirty="0" smtClean="0"/>
              <a:t>problem</a:t>
            </a:r>
            <a:endParaRPr lang="en-US" dirty="0"/>
          </a:p>
          <a:p>
            <a:r>
              <a:rPr lang="en-US" dirty="0" smtClean="0"/>
              <a:t>Construct your triangles according to your information</a:t>
            </a:r>
          </a:p>
          <a:p>
            <a:r>
              <a:rPr lang="en-US" dirty="0" smtClean="0"/>
              <a:t>Use the LAW OF SINES and/or COSINES to find the missing side(s) and angle(s), showing all work</a:t>
            </a:r>
          </a:p>
          <a:p>
            <a:r>
              <a:rPr lang="en-US" dirty="0" smtClean="0"/>
              <a:t>Find the AREA of each triangle using </a:t>
            </a:r>
            <a:r>
              <a:rPr lang="en-US" smtClean="0"/>
              <a:t>TWO formulas (Heron’s and Trig)</a:t>
            </a:r>
            <a:endParaRPr lang="en-US" dirty="0" smtClean="0"/>
          </a:p>
          <a:p>
            <a:r>
              <a:rPr lang="en-US" b="1" dirty="0" smtClean="0">
                <a:solidFill>
                  <a:srgbClr val="C00000"/>
                </a:solidFill>
              </a:rPr>
              <a:t>HW: Project ‘Surveyor’ Due FRIDAY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dstarbu\AppData\Local\Microsoft\Windows\Temporary Internet Files\Content.IE5\2PUEW0UN\MC90004806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2931"/>
            <a:ext cx="2008937" cy="138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42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starbu\AppData\Local\Microsoft\Windows\Temporary Internet Files\Content.IE5\2PUEW0UN\MP90044217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124200"/>
            <a:ext cx="6359237" cy="423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267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Copy CLASS OBJECTIVE in CW Section of your Binder: </a:t>
            </a:r>
          </a:p>
          <a:p>
            <a:pPr marL="0" indent="0" algn="ctr">
              <a:buNone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Students will use the LAW OF SINES </a:t>
            </a:r>
            <a:r>
              <a:rPr lang="en-US" b="1" dirty="0" smtClean="0">
                <a:latin typeface="Aharoni" pitchFamily="2" charset="-79"/>
                <a:cs typeface="Aharoni" pitchFamily="2" charset="-79"/>
              </a:rPr>
              <a:t>and LAW OF COSINES to </a:t>
            </a:r>
            <a:r>
              <a:rPr lang="en-US" b="1" dirty="0">
                <a:latin typeface="Aharoni" pitchFamily="2" charset="-79"/>
                <a:cs typeface="Aharoni" pitchFamily="2" charset="-79"/>
              </a:rPr>
              <a:t>sketch and solve </a:t>
            </a:r>
            <a:r>
              <a:rPr lang="en-US" b="1" dirty="0" smtClean="0">
                <a:latin typeface="Aharoni" pitchFamily="2" charset="-79"/>
                <a:cs typeface="Aharoni" pitchFamily="2" charset="-79"/>
              </a:rPr>
              <a:t>triangles</a:t>
            </a:r>
          </a:p>
          <a:p>
            <a:r>
              <a:rPr lang="en-US" b="1" dirty="0" smtClean="0">
                <a:latin typeface="+mj-lt"/>
                <a:cs typeface="Aharoni" pitchFamily="2" charset="-79"/>
              </a:rPr>
              <a:t>Complete Pg. 485/ #37-45; Pg. 494/ #35-39; </a:t>
            </a:r>
          </a:p>
          <a:p>
            <a:pPr marL="0" indent="0">
              <a:buNone/>
            </a:pPr>
            <a:r>
              <a:rPr lang="en-US" b="1" dirty="0">
                <a:latin typeface="+mj-lt"/>
                <a:cs typeface="Aharoni" pitchFamily="2" charset="-79"/>
              </a:rPr>
              <a:t>	</a:t>
            </a:r>
            <a:r>
              <a:rPr lang="en-US" b="1" dirty="0" smtClean="0"/>
              <a:t>Pg</a:t>
            </a:r>
            <a:r>
              <a:rPr lang="en-US" b="1" dirty="0"/>
              <a:t>. 495/ </a:t>
            </a:r>
            <a:r>
              <a:rPr lang="en-US" b="1" dirty="0" smtClean="0"/>
              <a:t>#18</a:t>
            </a:r>
            <a:r>
              <a:rPr lang="en-US" b="1" dirty="0"/>
              <a:t>, 25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Project ‘Surveyor</a:t>
            </a:r>
            <a:r>
              <a:rPr lang="en-US" b="1" dirty="0" smtClean="0">
                <a:solidFill>
                  <a:srgbClr val="C00000"/>
                </a:solidFill>
              </a:rPr>
              <a:t>’ Due FRIDAY 4/11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b="1" dirty="0">
              <a:latin typeface="+mj-lt"/>
              <a:cs typeface="Aharoni" pitchFamily="2" charset="-79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04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QUIZ #1 – Solving Equations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Sheet – Equations w/ Fractions Side #1 	Due Monday</a:t>
            </a: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Visit the NHS/KEY Club booth at the assembly today!</a:t>
            </a:r>
          </a:p>
          <a:p>
            <a:pPr marL="0" indent="0">
              <a:buNone/>
            </a:pP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1619" name="Picture 3" descr="C:\Users\dstarbu\AppData\Local\Microsoft\Windows\Temporary Internet Files\Content.IE5\WDNUO2VQ\MC9001550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733800"/>
            <a:ext cx="2414473" cy="269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88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5105400"/>
          </a:xfrm>
        </p:spPr>
        <p:txBody>
          <a:bodyPr/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003300"/>
                </a:solidFill>
              </a:rPr>
              <a:t>Find your new ASSIGNED seat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HW</a:t>
            </a:r>
            <a:r>
              <a:rPr lang="en-US" sz="2800" b="1" dirty="0">
                <a:solidFill>
                  <a:srgbClr val="C00000"/>
                </a:solidFill>
              </a:rPr>
              <a:t>: Project ‘Surveyor’ Due FRIDAY </a:t>
            </a:r>
            <a:r>
              <a:rPr lang="en-US" sz="2800" b="1" dirty="0" smtClean="0">
                <a:solidFill>
                  <a:srgbClr val="C00000"/>
                </a:solidFill>
              </a:rPr>
              <a:t>4/11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>
                <a:solidFill>
                  <a:srgbClr val="C00000"/>
                </a:solidFill>
              </a:rPr>
              <a:t>HW: Pg. 494/ #5-25 Due MONDAY </a:t>
            </a:r>
            <a:r>
              <a:rPr lang="en-US" sz="2800" b="1" dirty="0" smtClean="0">
                <a:solidFill>
                  <a:srgbClr val="C00000"/>
                </a:solidFill>
              </a:rPr>
              <a:t>4/14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/>
              <a:t>Triangle Area Formulas – Heron’s Formula</a:t>
            </a:r>
          </a:p>
          <a:p>
            <a:r>
              <a:rPr lang="en-US" b="1" dirty="0">
                <a:cs typeface="Aharoni" pitchFamily="2" charset="-79"/>
              </a:rPr>
              <a:t>Complete Pg. 485/ #37-45; Pg. 494/ #35-39</a:t>
            </a:r>
          </a:p>
          <a:p>
            <a:pPr marL="0" indent="0">
              <a:buNone/>
            </a:pPr>
            <a:r>
              <a:rPr lang="en-US" b="1" dirty="0" smtClean="0"/>
              <a:t>	Pg. 495/ #18, 25</a:t>
            </a:r>
            <a:endParaRPr lang="en-US" b="1" dirty="0"/>
          </a:p>
        </p:txBody>
      </p:sp>
      <p:pic>
        <p:nvPicPr>
          <p:cNvPr id="5" name="Picture 4" descr="C:\Users\dstarbu\AppData\Local\Microsoft\Windows\Temporary Internet Files\Content.IE5\0RCYRTRQ\MC9003709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217411"/>
            <a:ext cx="3112649" cy="263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17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524000"/>
            <a:ext cx="8229600" cy="4873752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C00000"/>
                </a:solidFill>
              </a:rPr>
              <a:t>HW: Project ‘Surveyor’ Due FRIDAY </a:t>
            </a:r>
            <a:r>
              <a:rPr lang="en-US" sz="2800" b="1" dirty="0" smtClean="0">
                <a:solidFill>
                  <a:srgbClr val="C00000"/>
                </a:solidFill>
              </a:rPr>
              <a:t>4/11</a:t>
            </a:r>
            <a:endParaRPr lang="en-US" sz="2800" b="1" dirty="0" smtClean="0">
              <a:solidFill>
                <a:srgbClr val="00206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C00000"/>
                </a:solidFill>
              </a:rPr>
              <a:t>HW</a:t>
            </a:r>
            <a:r>
              <a:rPr lang="en-US" sz="2800" b="1" dirty="0">
                <a:solidFill>
                  <a:srgbClr val="C00000"/>
                </a:solidFill>
              </a:rPr>
              <a:t>: Pg. 494/ #5-25 Due MONDAY 4/14</a:t>
            </a:r>
          </a:p>
          <a:p>
            <a:r>
              <a:rPr lang="en-US" sz="2800" b="1" dirty="0" smtClean="0">
                <a:solidFill>
                  <a:srgbClr val="002060"/>
                </a:solidFill>
              </a:rPr>
              <a:t>IN CLASS: </a:t>
            </a:r>
          </a:p>
          <a:p>
            <a:pPr lvl="1"/>
            <a:r>
              <a:rPr lang="en-US" sz="2800" b="1" dirty="0">
                <a:cs typeface="Aharoni" pitchFamily="2" charset="-79"/>
              </a:rPr>
              <a:t>Complete Pg. 485/ #</a:t>
            </a:r>
            <a:r>
              <a:rPr lang="en-US" sz="2800" b="1" dirty="0" smtClean="0">
                <a:cs typeface="Aharoni" pitchFamily="2" charset="-79"/>
              </a:rPr>
              <a:t>37-45 </a:t>
            </a:r>
          </a:p>
          <a:p>
            <a:pPr lvl="1"/>
            <a:r>
              <a:rPr lang="en-US" sz="2800" b="1" dirty="0" smtClean="0">
                <a:cs typeface="Aharoni" pitchFamily="2" charset="-79"/>
              </a:rPr>
              <a:t>Pg</a:t>
            </a:r>
            <a:r>
              <a:rPr lang="en-US" sz="2800" b="1" dirty="0">
                <a:cs typeface="Aharoni" pitchFamily="2" charset="-79"/>
              </a:rPr>
              <a:t>. 494/ #35-39</a:t>
            </a:r>
          </a:p>
          <a:p>
            <a:pPr lvl="1"/>
            <a:r>
              <a:rPr lang="en-US" sz="2800" b="1" dirty="0"/>
              <a:t>Pg. 495</a:t>
            </a:r>
            <a:r>
              <a:rPr lang="en-US" sz="2800" b="1" dirty="0" smtClean="0"/>
              <a:t>/ </a:t>
            </a:r>
            <a:r>
              <a:rPr lang="en-US" sz="2800" b="1" dirty="0"/>
              <a:t>#</a:t>
            </a:r>
            <a:r>
              <a:rPr lang="en-US" sz="2800" b="1" dirty="0" smtClean="0"/>
              <a:t>18, 25</a:t>
            </a:r>
            <a:endParaRPr lang="en-US" sz="2800" b="1" dirty="0"/>
          </a:p>
          <a:p>
            <a:pPr lvl="1"/>
            <a:r>
              <a:rPr lang="en-US" sz="2800" b="1" dirty="0" smtClean="0">
                <a:solidFill>
                  <a:srgbClr val="002060"/>
                </a:solidFill>
              </a:rPr>
              <a:t>Group Triangles….</a:t>
            </a:r>
          </a:p>
          <a:p>
            <a:pPr marL="457200" lvl="1" indent="-457200">
              <a:buFont typeface="Courier New" pitchFamily="49" charset="0"/>
              <a:buChar char="o"/>
            </a:pPr>
            <a:r>
              <a:rPr lang="en-US" sz="2800" b="1" dirty="0" smtClean="0">
                <a:solidFill>
                  <a:srgbClr val="003300"/>
                </a:solidFill>
              </a:rPr>
              <a:t>QUIZ FRIDAY – Law of SINES and COSINES</a:t>
            </a:r>
            <a:endParaRPr lang="en-US" sz="2800" b="1" dirty="0">
              <a:solidFill>
                <a:srgbClr val="003300"/>
              </a:solidFill>
            </a:endParaRPr>
          </a:p>
        </p:txBody>
      </p:sp>
      <p:pic>
        <p:nvPicPr>
          <p:cNvPr id="102403" name="Picture 3" descr="C:\Users\dstarbu\AppData\Local\Microsoft\Windows\Temporary Internet Files\Content.IE5\I0MY1XZH\MC90023396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667000"/>
            <a:ext cx="3003857" cy="244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49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HW: Project ‘Surveyor’ Due </a:t>
            </a:r>
            <a:r>
              <a:rPr lang="en-US" b="1" dirty="0" smtClean="0">
                <a:solidFill>
                  <a:srgbClr val="C00000"/>
                </a:solidFill>
              </a:rPr>
              <a:t>TODAY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3300"/>
                </a:solidFill>
              </a:rPr>
              <a:t>QUIZ  - Law of SINES and COSINES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>
                <a:solidFill>
                  <a:srgbClr val="C00000"/>
                </a:solidFill>
              </a:rPr>
              <a:t>HW: Pg. 494/ #5-25 Due MONDAY </a:t>
            </a:r>
            <a:r>
              <a:rPr lang="en-US" sz="2800" b="1" dirty="0" smtClean="0">
                <a:solidFill>
                  <a:srgbClr val="C00000"/>
                </a:solidFill>
              </a:rPr>
              <a:t>4/14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800" b="1" dirty="0">
              <a:solidFill>
                <a:srgbClr val="C0000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800" b="1" dirty="0">
              <a:solidFill>
                <a:srgbClr val="C0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3426" name="Picture 2" descr="C:\Users\dstarbu\AppData\Local\Microsoft\Windows\Temporary Internet Files\Content.IE5\0RCYRTRQ\MC90029065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352800"/>
            <a:ext cx="3048000" cy="261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4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</a:t>
            </a:r>
            <a:r>
              <a:rPr lang="en-US" dirty="0" err="1" smtClean="0"/>
              <a:t>Calclus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3300"/>
                </a:solidFill>
              </a:rPr>
              <a:t>JUNIORS – ACT Test Wednesday April 23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Complete the Quick Review – Pg. 511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VECTORS – </a:t>
            </a:r>
            <a:r>
              <a:rPr lang="en-US" sz="2800" b="1" dirty="0">
                <a:solidFill>
                  <a:srgbClr val="002060"/>
                </a:solidFill>
              </a:rPr>
              <a:t>E</a:t>
            </a:r>
            <a:r>
              <a:rPr lang="en-US" sz="2800" b="1" dirty="0" smtClean="0">
                <a:solidFill>
                  <a:srgbClr val="002060"/>
                </a:solidFill>
              </a:rPr>
              <a:t>xploration #1 Pg. 504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C00000"/>
                </a:solidFill>
              </a:rPr>
              <a:t>HW: Pg. 511/ #1-30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01379" name="Picture 3" descr="C:\Users\dstarbu\AppData\Local\Microsoft\Windows\Temporary Internet Files\Content.IE5\RW0QOHD3\MM90004650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38600" y="3611651"/>
            <a:ext cx="3505200" cy="324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97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5344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Students will GRAPH and CALCUATE values using VECTORS in the 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Cartesian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 plane.</a:t>
            </a:r>
          </a:p>
          <a:p>
            <a:r>
              <a:rPr lang="en-US" dirty="0" smtClean="0">
                <a:cs typeface="Aharoni" pitchFamily="2" charset="-79"/>
              </a:rPr>
              <a:t>Using your group’s coordinates, graph the VECTOR in the </a:t>
            </a:r>
            <a:r>
              <a:rPr lang="en-US" dirty="0">
                <a:cs typeface="Aharoni" pitchFamily="2" charset="-79"/>
              </a:rPr>
              <a:t>C</a:t>
            </a:r>
            <a:r>
              <a:rPr lang="en-US" dirty="0" smtClean="0">
                <a:cs typeface="Aharoni" pitchFamily="2" charset="-79"/>
              </a:rPr>
              <a:t>artesian plane</a:t>
            </a:r>
          </a:p>
          <a:p>
            <a:r>
              <a:rPr lang="en-US" dirty="0" smtClean="0">
                <a:cs typeface="Aharoni" pitchFamily="2" charset="-79"/>
              </a:rPr>
              <a:t>Find the COMPONENT FORM  of your Vector, showing ALL work</a:t>
            </a:r>
          </a:p>
          <a:p>
            <a:r>
              <a:rPr lang="en-US" dirty="0" smtClean="0">
                <a:cs typeface="Aharoni" pitchFamily="2" charset="-79"/>
              </a:rPr>
              <a:t>Graph the COMPONENT Vector on the same graph</a:t>
            </a:r>
          </a:p>
          <a:p>
            <a:r>
              <a:rPr lang="en-US" dirty="0" smtClean="0">
                <a:cs typeface="Aharoni" pitchFamily="2" charset="-79"/>
              </a:rPr>
              <a:t>Find the MAGNITUDE of both the coordinate and component vectors, </a:t>
            </a:r>
            <a:r>
              <a:rPr lang="en-US" dirty="0">
                <a:cs typeface="Aharoni" pitchFamily="2" charset="-79"/>
              </a:rPr>
              <a:t>showing ALL </a:t>
            </a:r>
            <a:r>
              <a:rPr lang="en-US" dirty="0" smtClean="0">
                <a:cs typeface="Aharoni" pitchFamily="2" charset="-79"/>
              </a:rPr>
              <a:t>work</a:t>
            </a:r>
          </a:p>
          <a:p>
            <a:r>
              <a:rPr lang="en-US" dirty="0" smtClean="0">
                <a:cs typeface="Aharoni" pitchFamily="2" charset="-79"/>
              </a:rPr>
              <a:t>Find 2 other vectors that are EQUIVALENT to your component vector and graph them on the same graph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C00000"/>
                </a:solidFill>
              </a:rPr>
              <a:t>HW: Pg. 511/ #1-30</a:t>
            </a:r>
          </a:p>
          <a:p>
            <a:endParaRPr lang="en-US" dirty="0" smtClean="0">
              <a:cs typeface="Aharoni" pitchFamily="2" charset="-79"/>
            </a:endParaRPr>
          </a:p>
        </p:txBody>
      </p:sp>
      <p:pic>
        <p:nvPicPr>
          <p:cNvPr id="101378" name="Picture 2" descr="C:\Users\dstarbu\AppData\Local\Microsoft\Windows\Temporary Internet Files\Content.IE5\RW0QOHD3\MC90044191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95967"/>
            <a:ext cx="4191000" cy="157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0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Pg. 125/ #47-50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Pg. 149/ 59-64</a:t>
            </a:r>
          </a:p>
          <a:p>
            <a:r>
              <a:rPr lang="en-US" dirty="0" smtClean="0">
                <a:solidFill>
                  <a:srgbClr val="003300"/>
                </a:solidFill>
              </a:rPr>
              <a:t>Pg. 186/ #73-76</a:t>
            </a:r>
          </a:p>
          <a:p>
            <a:r>
              <a:rPr lang="en-US" dirty="0" smtClean="0">
                <a:solidFill>
                  <a:srgbClr val="003300"/>
                </a:solidFill>
              </a:rPr>
              <a:t>Pg. 309/ #63-68</a:t>
            </a:r>
          </a:p>
          <a:p>
            <a:r>
              <a:rPr lang="en-US" dirty="0" smtClean="0">
                <a:solidFill>
                  <a:srgbClr val="003300"/>
                </a:solidFill>
              </a:rPr>
              <a:t>Pg. 368/ 67-72</a:t>
            </a:r>
          </a:p>
          <a:p>
            <a:endParaRPr lang="en-US" dirty="0"/>
          </a:p>
          <a:p>
            <a:r>
              <a:rPr lang="en-US" b="1" dirty="0" smtClean="0">
                <a:solidFill>
                  <a:srgbClr val="002060"/>
                </a:solidFill>
              </a:rPr>
              <a:t>ACT Test Wednesday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Be in testing room by 7:40 w/ Picture ID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Bring a calculator if you have one – Be sure it is an approved calculator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No FOOD, DRINK or Cell Phones……Period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915400" cy="5943600"/>
          </a:xfrm>
        </p:spPr>
        <p:txBody>
          <a:bodyPr>
            <a:noAutofit/>
          </a:bodyPr>
          <a:lstStyle/>
          <a:p>
            <a:r>
              <a:rPr lang="en-US" sz="2000" dirty="0" smtClean="0"/>
              <a:t>Copy the CLASS OBJECTIVE in the CW Section of your binder:</a:t>
            </a:r>
          </a:p>
          <a:p>
            <a:pPr marL="0" indent="0">
              <a:buNone/>
            </a:pPr>
            <a:r>
              <a:rPr lang="en-US" sz="2000" dirty="0" smtClean="0">
                <a:latin typeface="Aharoni" pitchFamily="2" charset="-79"/>
                <a:cs typeface="Aharoni" pitchFamily="2" charset="-79"/>
              </a:rPr>
              <a:t>Students will perform mathematical operations and find the DOT PRODUCT using Vectors</a:t>
            </a:r>
            <a:r>
              <a:rPr lang="en-US" sz="2000" dirty="0" smtClean="0"/>
              <a:t>.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HW DUE: </a:t>
            </a:r>
            <a:r>
              <a:rPr lang="en-US" sz="2000" b="1" dirty="0">
                <a:solidFill>
                  <a:srgbClr val="C00000"/>
                </a:solidFill>
              </a:rPr>
              <a:t>Pg. 511/ #1-30</a:t>
            </a:r>
          </a:p>
          <a:p>
            <a:pPr marL="0" indent="0">
              <a:buNone/>
            </a:pPr>
            <a:r>
              <a:rPr lang="en-US" sz="2000" dirty="0" smtClean="0">
                <a:latin typeface="Arial Rounded MT Bold" pitchFamily="34" charset="0"/>
              </a:rPr>
              <a:t>Using the VECTORS: </a:t>
            </a:r>
          </a:p>
          <a:p>
            <a:pPr marL="0" indent="0" algn="ctr">
              <a:buNone/>
            </a:pPr>
            <a:r>
              <a:rPr lang="en-US" sz="2000" dirty="0" smtClean="0">
                <a:latin typeface="Arial Rounded MT Bold" pitchFamily="34" charset="0"/>
              </a:rPr>
              <a:t>v = &lt;-7, 4&gt;;    w = &lt;5, 9&gt;;     z = &lt;6, -3&gt;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F</a:t>
            </a:r>
            <a:r>
              <a:rPr lang="en-US" sz="2000" dirty="0" smtClean="0">
                <a:latin typeface="Arial Rounded MT Bold" pitchFamily="34" charset="0"/>
              </a:rPr>
              <a:t>ind the following:</a:t>
            </a:r>
          </a:p>
          <a:p>
            <a:pPr marL="0" indent="0">
              <a:buNone/>
            </a:pPr>
            <a:r>
              <a:rPr lang="en-US" sz="2000" dirty="0" smtClean="0">
                <a:latin typeface="Arial Rounded MT Bold" pitchFamily="34" charset="0"/>
              </a:rPr>
              <a:t>	1.	Graph for each VECTOR v, w, z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</a:t>
            </a:r>
            <a:r>
              <a:rPr lang="en-US" sz="2000" dirty="0" smtClean="0">
                <a:latin typeface="Arial Rounded MT Bold" pitchFamily="34" charset="0"/>
              </a:rPr>
              <a:t>2.	|v|, |w|, |z|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</a:t>
            </a:r>
            <a:r>
              <a:rPr lang="en-US" sz="2000" dirty="0" smtClean="0">
                <a:latin typeface="Arial Rounded MT Bold" pitchFamily="34" charset="0"/>
              </a:rPr>
              <a:t>3.	UNIT Vector |u| of v, w and z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</a:t>
            </a:r>
            <a:r>
              <a:rPr lang="en-US" sz="2000" dirty="0" smtClean="0">
                <a:latin typeface="Arial Rounded MT Bold" pitchFamily="34" charset="0"/>
              </a:rPr>
              <a:t>4.	v + w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5</a:t>
            </a:r>
            <a:r>
              <a:rPr lang="en-US" sz="2000" dirty="0" smtClean="0">
                <a:latin typeface="Arial Rounded MT Bold" pitchFamily="34" charset="0"/>
              </a:rPr>
              <a:t>.	w – z 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6</a:t>
            </a:r>
            <a:r>
              <a:rPr lang="en-US" sz="2000" dirty="0" smtClean="0">
                <a:latin typeface="Arial Rounded MT Bold" pitchFamily="34" charset="0"/>
              </a:rPr>
              <a:t>.	-6v + 2w – 5z 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</a:t>
            </a:r>
            <a:r>
              <a:rPr lang="en-US" sz="2000" dirty="0" smtClean="0">
                <a:latin typeface="Arial Rounded MT Bold" pitchFamily="34" charset="0"/>
              </a:rPr>
              <a:t>7. 	Find       created by each vector v, w, z 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C00000"/>
                </a:solidFill>
                <a:latin typeface="Arial Rounded MT Bold" pitchFamily="34" charset="0"/>
              </a:rPr>
              <a:t>HW: Pg. 512/ #31-40</a:t>
            </a:r>
          </a:p>
          <a:p>
            <a:pPr marL="0" indent="0">
              <a:buNone/>
            </a:pPr>
            <a:r>
              <a:rPr lang="en-US" sz="2000" dirty="0">
                <a:latin typeface="Arial Rounded MT Bold" pitchFamily="34" charset="0"/>
              </a:rPr>
              <a:t>	</a:t>
            </a:r>
            <a:endParaRPr lang="en-US" sz="2000" dirty="0" smtClean="0">
              <a:latin typeface="Arial Rounded MT Bold" pitchFamily="34" charset="0"/>
            </a:endParaRP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512/ #31-40</a:t>
            </a:r>
          </a:p>
          <a:p>
            <a:pPr marL="0" indent="0">
              <a:buNone/>
            </a:pPr>
            <a:r>
              <a:rPr lang="en-US" sz="2000" dirty="0"/>
              <a:t>	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899976"/>
              </p:ext>
            </p:extLst>
          </p:nvPr>
        </p:nvGraphicFramePr>
        <p:xfrm>
          <a:off x="2667000" y="5791200"/>
          <a:ext cx="368300" cy="426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91" name="Equation" r:id="rId3" imgW="126720" imgH="177480" progId="Equation.DSMT4">
                  <p:embed/>
                </p:oleObj>
              </mc:Choice>
              <mc:Fallback>
                <p:oleObj name="Equation" r:id="rId3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7000" y="5791200"/>
                        <a:ext cx="368300" cy="426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3" descr="C:\Users\dstarbu\AppData\Local\Microsoft\Windows\Temporary Internet Files\Content.IE5\RW0QOHD3\MM900046501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10200" y="3124200"/>
            <a:ext cx="3916577" cy="362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31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Arial Rounded MT Bold" pitchFamily="34" charset="0"/>
              </a:rPr>
              <a:t>Using  Vector Mathematics</a:t>
            </a:r>
          </a:p>
          <a:p>
            <a:pPr lvl="1"/>
            <a:r>
              <a:rPr lang="en-US" sz="2800" dirty="0" smtClean="0">
                <a:solidFill>
                  <a:srgbClr val="002060"/>
                </a:solidFill>
                <a:latin typeface="Arial Rounded MT Bold" pitchFamily="34" charset="0"/>
              </a:rPr>
              <a:t>Pg. 512/ #41-48</a:t>
            </a:r>
            <a:endParaRPr lang="en-US" sz="2800" dirty="0">
              <a:solidFill>
                <a:srgbClr val="002060"/>
              </a:solidFill>
              <a:latin typeface="Arial Rounded MT Bold" pitchFamily="34" charset="0"/>
            </a:endParaRPr>
          </a:p>
          <a:p>
            <a:r>
              <a:rPr lang="en-US" sz="2800" b="1" dirty="0" smtClean="0">
                <a:solidFill>
                  <a:srgbClr val="C00000"/>
                </a:solidFill>
              </a:rPr>
              <a:t>HW  Due MONDAY: </a:t>
            </a:r>
            <a:r>
              <a:rPr lang="en-US" sz="2800" dirty="0" smtClean="0">
                <a:solidFill>
                  <a:srgbClr val="C00000"/>
                </a:solidFill>
                <a:latin typeface="Arial Rounded MT Bold" pitchFamily="34" charset="0"/>
              </a:rPr>
              <a:t>Pg</a:t>
            </a:r>
            <a:r>
              <a:rPr lang="en-US" sz="2800" dirty="0">
                <a:solidFill>
                  <a:srgbClr val="C00000"/>
                </a:solidFill>
                <a:latin typeface="Arial Rounded MT Bold" pitchFamily="34" charset="0"/>
              </a:rPr>
              <a:t>. 512/ #</a:t>
            </a:r>
            <a:r>
              <a:rPr lang="en-US" sz="2800" dirty="0" smtClean="0">
                <a:solidFill>
                  <a:srgbClr val="C00000"/>
                </a:solidFill>
                <a:latin typeface="Arial Rounded MT Bold" pitchFamily="34" charset="0"/>
              </a:rPr>
              <a:t>31-34; </a:t>
            </a:r>
            <a:r>
              <a:rPr lang="en-US" sz="2800" b="1" dirty="0" smtClean="0">
                <a:solidFill>
                  <a:srgbClr val="C00000"/>
                </a:solidFill>
              </a:rPr>
              <a:t> 519/ #1-4, 9, 10, 13-16, 21-24</a:t>
            </a:r>
          </a:p>
          <a:p>
            <a:endParaRPr lang="en-US" sz="2800" dirty="0"/>
          </a:p>
        </p:txBody>
      </p:sp>
      <p:pic>
        <p:nvPicPr>
          <p:cNvPr id="102403" name="Picture 3" descr="C:\Users\dstarbu\AppData\Local\Microsoft\Windows\Temporary Internet Files\Content.IE5\RW0QOHD3\MC91021696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657600"/>
            <a:ext cx="32004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92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3810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HW  </a:t>
            </a:r>
            <a:r>
              <a:rPr lang="en-US" sz="3200" b="1" dirty="0">
                <a:solidFill>
                  <a:srgbClr val="C00000"/>
                </a:solidFill>
              </a:rPr>
              <a:t>Due MONDAY: </a:t>
            </a:r>
            <a:r>
              <a:rPr lang="en-US" sz="3200" dirty="0">
                <a:solidFill>
                  <a:srgbClr val="C00000"/>
                </a:solidFill>
                <a:latin typeface="Arial Rounded MT Bold" pitchFamily="34" charset="0"/>
              </a:rPr>
              <a:t>Pg. 512/ #31-34; </a:t>
            </a:r>
            <a:r>
              <a:rPr lang="en-US" sz="3200" b="1" dirty="0">
                <a:solidFill>
                  <a:srgbClr val="C00000"/>
                </a:solidFill>
              </a:rPr>
              <a:t> 519/ #1-4, 9, 10, 13-16, 21-24</a:t>
            </a:r>
            <a:br>
              <a:rPr lang="en-US" sz="3200" b="1" dirty="0">
                <a:solidFill>
                  <a:srgbClr val="C00000"/>
                </a:solidFill>
              </a:rPr>
            </a:br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POP Quiz – VECTORS</a:t>
            </a:r>
          </a:p>
          <a:p>
            <a:r>
              <a:rPr lang="en-US" dirty="0" smtClean="0"/>
              <a:t>Given the points: I = (- 4, 7) and T = (5, 5)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component vector &lt;v&gt;</a:t>
            </a:r>
          </a:p>
          <a:p>
            <a:pPr marL="457200" indent="-457200">
              <a:buAutoNum type="arabicPeriod"/>
            </a:pPr>
            <a:r>
              <a:rPr lang="en-US" dirty="0"/>
              <a:t>Graph BOTH the coordinate vector and the component vector on GRAPH </a:t>
            </a:r>
            <a:r>
              <a:rPr lang="en-US" dirty="0" smtClean="0"/>
              <a:t>paper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MAGNITUDE of &lt;v&gt;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UNIT vector of &lt;v&gt;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one other vector EQUIVALENT to &lt;v&gt;</a:t>
            </a:r>
          </a:p>
          <a:p>
            <a:pPr marL="457200" indent="-457200">
              <a:buAutoNum type="arabicPeriod"/>
            </a:pPr>
            <a:r>
              <a:rPr lang="en-US" dirty="0" smtClean="0"/>
              <a:t>Graph the equivalent vector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402" name="Picture 2" descr="C:\Users\dstarbu\AppData\Local\Microsoft\Windows\Temporary Internet Files\Content.IE5\J3B51HZP\MM90004106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486399"/>
            <a:ext cx="2066925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3" name="Picture 3" descr="C:\Users\dstarbu\AppData\Local\Microsoft\Windows\Temporary Internet Files\Content.IE5\0RCYRTRQ\MM900041059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486400"/>
            <a:ext cx="22098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starbu\AppData\Local\Microsoft\Windows\Temporary Internet Files\Content.IE5\J3B51HZP\MM90004106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52685" y="5548312"/>
            <a:ext cx="129540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dstarbu\AppData\Local\Microsoft\Windows\Temporary Internet Files\Content.IE5\J3B51HZP\MM90004106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343403" y="5486399"/>
            <a:ext cx="1171574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2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143000"/>
            <a:ext cx="8610600" cy="5715000"/>
          </a:xfrm>
        </p:spPr>
        <p:txBody>
          <a:bodyPr>
            <a:normAutofit fontScale="925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HW  </a:t>
            </a:r>
            <a:r>
              <a:rPr lang="en-US" b="1" dirty="0" smtClean="0">
                <a:solidFill>
                  <a:srgbClr val="C00000"/>
                </a:solidFill>
              </a:rPr>
              <a:t>DUE: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  <a:latin typeface="Arial Rounded MT Bold" pitchFamily="34" charset="0"/>
              </a:rPr>
              <a:t>Pg. 512/ #31-34; </a:t>
            </a:r>
            <a:r>
              <a:rPr lang="en-US" b="1" dirty="0">
                <a:solidFill>
                  <a:srgbClr val="C00000"/>
                </a:solidFill>
              </a:rPr>
              <a:t> 519/ #1-4, 9, 10, 13-16, 21-24</a:t>
            </a:r>
          </a:p>
          <a:p>
            <a:pPr marL="457200" lvl="1" indent="-457200">
              <a:buFont typeface="Courier New" pitchFamily="49" charset="0"/>
              <a:buChar char="o"/>
            </a:pPr>
            <a:r>
              <a:rPr lang="en-US" sz="2800" dirty="0" smtClean="0">
                <a:solidFill>
                  <a:srgbClr val="002060"/>
                </a:solidFill>
                <a:latin typeface="Arial Rounded MT Bold" pitchFamily="34" charset="0"/>
              </a:rPr>
              <a:t>Copy the Class Objective in CW section of your binder:</a:t>
            </a:r>
          </a:p>
          <a:p>
            <a:pPr marL="0" lvl="1" indent="0" algn="ctr">
              <a:buNone/>
            </a:pP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Students will graph vectors in the coordinate plane, calculate vector sums and graph RESULTANT Vectors and calculate angles between vectors</a:t>
            </a:r>
            <a:endParaRPr lang="en-US" sz="2800" b="1" dirty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dirty="0" smtClean="0"/>
              <a:t>&lt;v&gt; = &lt;4, 1&gt;	&lt;w&gt; = &lt;-5, 2&gt;		&lt;z&gt; = &lt;-6, 7&gt;</a:t>
            </a:r>
            <a:endParaRPr lang="en-US" dirty="0"/>
          </a:p>
          <a:p>
            <a:pPr marL="457200" indent="-457200">
              <a:buAutoNum type="arabicPeriod"/>
            </a:pPr>
            <a:r>
              <a:rPr lang="en-US" dirty="0" smtClean="0"/>
              <a:t>Find &lt;v&gt; + &lt;w&gt; (resultant)</a:t>
            </a:r>
          </a:p>
          <a:p>
            <a:pPr marL="457200" indent="-457200">
              <a:buAutoNum type="arabicPeriod"/>
            </a:pPr>
            <a:r>
              <a:rPr lang="en-US" dirty="0" smtClean="0"/>
              <a:t>Graph &lt;w&gt; on the ‘tail’ of vector &lt;v&gt;</a:t>
            </a:r>
          </a:p>
          <a:p>
            <a:pPr marL="457200" indent="-457200">
              <a:buAutoNum type="arabicPeriod"/>
            </a:pPr>
            <a:r>
              <a:rPr lang="en-US" dirty="0" smtClean="0"/>
              <a:t>Graph the RESULTANT vector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&lt;z&gt;  &lt;w&gt; and &lt;w&gt;   &lt;z&gt; Are they EQUAL?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    between &lt;v&gt; &lt;z&gt; and &lt;w&gt; &lt;z&gt;</a:t>
            </a:r>
          </a:p>
          <a:p>
            <a:pPr marL="457200" indent="-457200">
              <a:buAutoNum type="arabicPeriod"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257712"/>
              </p:ext>
            </p:extLst>
          </p:nvPr>
        </p:nvGraphicFramePr>
        <p:xfrm>
          <a:off x="1828800" y="5943600"/>
          <a:ext cx="114300" cy="12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01" name="Equation" r:id="rId3" imgW="114120" imgH="126720" progId="Equation.DSMT4">
                  <p:embed/>
                </p:oleObj>
              </mc:Choice>
              <mc:Fallback>
                <p:oleObj name="Equation" r:id="rId3" imgW="1141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8800" y="5943600"/>
                        <a:ext cx="114300" cy="12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924995"/>
              </p:ext>
            </p:extLst>
          </p:nvPr>
        </p:nvGraphicFramePr>
        <p:xfrm>
          <a:off x="3848100" y="5943600"/>
          <a:ext cx="114300" cy="12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02" name="Equation" r:id="rId5" imgW="114120" imgH="126720" progId="Equation.DSMT4">
                  <p:embed/>
                </p:oleObj>
              </mc:Choice>
              <mc:Fallback>
                <p:oleObj name="Equation" r:id="rId5" imgW="114120" imgH="126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48100" y="5943600"/>
                        <a:ext cx="114300" cy="12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343261"/>
              </p:ext>
            </p:extLst>
          </p:nvPr>
        </p:nvGraphicFramePr>
        <p:xfrm>
          <a:off x="1371600" y="6172200"/>
          <a:ext cx="292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03" name="Equation" r:id="rId6" imgW="126720" imgH="177480" progId="Equation.DSMT4">
                  <p:embed/>
                </p:oleObj>
              </mc:Choice>
              <mc:Fallback>
                <p:oleObj name="Equation" r:id="rId6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71600" y="6172200"/>
                        <a:ext cx="2921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74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454" y="152400"/>
            <a:ext cx="7467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371600"/>
            <a:ext cx="8686800" cy="54864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11200" b="1" dirty="0">
                <a:solidFill>
                  <a:srgbClr val="C00000"/>
                </a:solidFill>
              </a:rPr>
              <a:t>HW: WSHT Equations with</a:t>
            </a:r>
            <a:r>
              <a:rPr lang="en-US" sz="800" b="1" dirty="0">
                <a:solidFill>
                  <a:srgbClr val="C00000"/>
                </a:solidFill>
              </a:rPr>
              <a:t> </a:t>
            </a:r>
            <a:r>
              <a:rPr lang="en-US" sz="800" b="1" dirty="0" smtClean="0">
                <a:solidFill>
                  <a:srgbClr val="C00000"/>
                </a:solidFill>
              </a:rPr>
              <a:t> </a:t>
            </a:r>
            <a:r>
              <a:rPr lang="en-US" sz="9600" b="1" dirty="0" smtClean="0">
                <a:solidFill>
                  <a:srgbClr val="C00000"/>
                </a:solidFill>
              </a:rPr>
              <a:t>FRACTIONS </a:t>
            </a:r>
            <a:r>
              <a:rPr lang="en-US" sz="11200" dirty="0" smtClean="0">
                <a:solidFill>
                  <a:srgbClr val="C00000"/>
                </a:solidFill>
              </a:rPr>
              <a:t>/ #1-28</a:t>
            </a:r>
          </a:p>
          <a:p>
            <a:pPr marL="0" indent="0">
              <a:buNone/>
            </a:pPr>
            <a:endParaRPr lang="en-US" sz="11200" dirty="0" smtClean="0"/>
          </a:p>
          <a:p>
            <a:pPr marL="0" indent="0">
              <a:buNone/>
            </a:pPr>
            <a:r>
              <a:rPr lang="en-US" sz="11200" dirty="0" smtClean="0"/>
              <a:t>1</a:t>
            </a:r>
            <a:r>
              <a:rPr lang="en-US" sz="11200" dirty="0"/>
              <a:t>. </a:t>
            </a:r>
            <a:r>
              <a:rPr lang="en-US" sz="2800" dirty="0" smtClean="0"/>
              <a:t>					</a:t>
            </a:r>
            <a:r>
              <a:rPr lang="en-US" sz="11200" dirty="0" smtClean="0"/>
              <a:t>2.</a:t>
            </a:r>
            <a:endParaRPr lang="en-US" sz="11200" dirty="0"/>
          </a:p>
          <a:p>
            <a:pPr marL="0" indent="0">
              <a:buNone/>
            </a:pPr>
            <a:r>
              <a:rPr lang="en-US" sz="2800" dirty="0"/>
              <a:t>	   </a:t>
            </a:r>
            <a:r>
              <a:rPr lang="en-US" sz="2800" dirty="0" smtClean="0"/>
              <a:t>     </a:t>
            </a:r>
          </a:p>
          <a:p>
            <a:pPr marL="0" indent="0">
              <a:buNone/>
            </a:pPr>
            <a:r>
              <a:rPr lang="en-US" sz="2800" dirty="0" smtClean="0"/>
              <a:t>	</a:t>
            </a:r>
          </a:p>
          <a:p>
            <a:pPr marL="0" indent="0">
              <a:buNone/>
            </a:pPr>
            <a:r>
              <a:rPr lang="en-US" sz="2800" dirty="0"/>
              <a:t>	</a:t>
            </a:r>
            <a:endParaRPr lang="en-US" sz="2800" dirty="0" smtClean="0"/>
          </a:p>
          <a:p>
            <a:pPr marL="0" indent="0">
              <a:buNone/>
            </a:pPr>
            <a:r>
              <a:rPr lang="en-US" sz="8600" dirty="0"/>
              <a:t>	</a:t>
            </a:r>
            <a:r>
              <a:rPr lang="en-US" sz="11200" dirty="0" smtClean="0"/>
              <a:t>Solve </a:t>
            </a:r>
            <a:r>
              <a:rPr lang="en-US" sz="11200" dirty="0"/>
              <a:t>for ‘h</a:t>
            </a:r>
            <a:r>
              <a:rPr lang="en-US" sz="11200" dirty="0" smtClean="0"/>
              <a:t>’</a:t>
            </a:r>
            <a:r>
              <a:rPr lang="en-US" sz="11200" dirty="0"/>
              <a:t> </a:t>
            </a:r>
            <a:r>
              <a:rPr lang="en-US" sz="11200" dirty="0" smtClean="0"/>
              <a:t>		    Solve </a:t>
            </a:r>
            <a:r>
              <a:rPr lang="en-US" sz="11200" dirty="0"/>
              <a:t>for ‘r</a:t>
            </a:r>
            <a:r>
              <a:rPr lang="en-US" sz="11200" dirty="0" smtClean="0"/>
              <a:t>’</a:t>
            </a:r>
          </a:p>
          <a:p>
            <a:pPr marL="0" indent="0">
              <a:buNone/>
            </a:pPr>
            <a:endParaRPr lang="en-US" sz="8600" baseline="30000" dirty="0"/>
          </a:p>
          <a:p>
            <a:pPr marL="0" indent="0">
              <a:buNone/>
            </a:pPr>
            <a:r>
              <a:rPr lang="en-US" sz="11200" dirty="0" smtClean="0"/>
              <a:t>3.</a:t>
            </a:r>
            <a:r>
              <a:rPr lang="en-US" sz="8600" dirty="0" smtClean="0"/>
              <a:t>	</a:t>
            </a:r>
            <a:r>
              <a:rPr lang="en-US" sz="11200" dirty="0" smtClean="0"/>
              <a:t>r = x</a:t>
            </a:r>
            <a:r>
              <a:rPr lang="en-US" sz="11200" baseline="30000" dirty="0" smtClean="0"/>
              <a:t>2</a:t>
            </a:r>
            <a:r>
              <a:rPr lang="en-US" sz="11200" dirty="0" smtClean="0"/>
              <a:t> + y</a:t>
            </a:r>
            <a:r>
              <a:rPr lang="en-US" sz="11200" baseline="30000" dirty="0" smtClean="0"/>
              <a:t>2			</a:t>
            </a:r>
            <a:r>
              <a:rPr lang="en-US" sz="11200" dirty="0" smtClean="0"/>
              <a:t>4.</a:t>
            </a:r>
            <a:r>
              <a:rPr lang="en-US" sz="11200" baseline="30000" dirty="0"/>
              <a:t> </a:t>
            </a:r>
            <a:r>
              <a:rPr lang="en-US" sz="11200" dirty="0" smtClean="0"/>
              <a:t>  y </a:t>
            </a:r>
            <a:r>
              <a:rPr lang="en-US" sz="11200" dirty="0"/>
              <a:t>= </a:t>
            </a:r>
            <a:r>
              <a:rPr lang="en-US" sz="11200" u="sng" dirty="0"/>
              <a:t>(5x - 8)</a:t>
            </a:r>
            <a:r>
              <a:rPr lang="en-US" sz="11200" u="sng" baseline="30000" dirty="0"/>
              <a:t>3</a:t>
            </a:r>
            <a:r>
              <a:rPr lang="en-US" sz="11200" u="sng" dirty="0"/>
              <a:t> + 19</a:t>
            </a:r>
            <a:r>
              <a:rPr lang="en-US" sz="11200" dirty="0"/>
              <a:t>; </a:t>
            </a:r>
            <a:r>
              <a:rPr lang="en-US" sz="11200" dirty="0" smtClean="0"/>
              <a:t>								7z</a:t>
            </a:r>
            <a:endParaRPr lang="en-US" sz="11200" dirty="0"/>
          </a:p>
          <a:p>
            <a:pPr marL="0" indent="0">
              <a:buNone/>
            </a:pPr>
            <a:r>
              <a:rPr lang="en-US" sz="8600" dirty="0" smtClean="0"/>
              <a:t>           </a:t>
            </a:r>
            <a:r>
              <a:rPr lang="en-US" sz="11200" dirty="0" smtClean="0"/>
              <a:t>Solve </a:t>
            </a:r>
            <a:r>
              <a:rPr lang="en-US" sz="11200" dirty="0"/>
              <a:t>for ‘</a:t>
            </a:r>
            <a:r>
              <a:rPr lang="en-US" sz="11200" dirty="0" smtClean="0"/>
              <a:t>y’			     Solve </a:t>
            </a:r>
            <a:r>
              <a:rPr lang="en-US" sz="11200" dirty="0"/>
              <a:t>for ‘x’ </a:t>
            </a:r>
            <a:endParaRPr lang="en-US" sz="11200" dirty="0" smtClean="0"/>
          </a:p>
          <a:p>
            <a:pPr marL="0" indent="0">
              <a:buNone/>
            </a:pPr>
            <a:endParaRPr lang="en-US" sz="112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1200" dirty="0" smtClean="0"/>
              <a:t>5.				</a:t>
            </a:r>
            <a:endParaRPr lang="en-US" sz="112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1200" b="1" dirty="0" smtClean="0">
                <a:solidFill>
                  <a:srgbClr val="C00000"/>
                </a:solidFill>
              </a:rPr>
              <a:t>					</a:t>
            </a:r>
            <a:r>
              <a:rPr lang="en-US" sz="11200" b="1" dirty="0">
                <a:solidFill>
                  <a:srgbClr val="C00000"/>
                </a:solidFill>
              </a:rPr>
              <a:t>	</a:t>
            </a:r>
            <a:r>
              <a:rPr lang="en-US" sz="11200" b="1" dirty="0" smtClean="0">
                <a:solidFill>
                  <a:srgbClr val="C00000"/>
                </a:solidFill>
              </a:rPr>
              <a:t>	           </a:t>
            </a:r>
            <a:r>
              <a:rPr lang="en-US" sz="11200" dirty="0" smtClean="0"/>
              <a:t>			         Solve for ‘c’</a:t>
            </a:r>
            <a:r>
              <a:rPr lang="en-US" sz="11200" b="1" dirty="0" smtClean="0">
                <a:solidFill>
                  <a:srgbClr val="C00000"/>
                </a:solidFill>
              </a:rPr>
              <a:t>			</a:t>
            </a:r>
            <a:endParaRPr lang="en-US" sz="112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1200" b="1" dirty="0">
                <a:solidFill>
                  <a:srgbClr val="C00000"/>
                </a:solidFill>
              </a:rPr>
              <a:t>		</a:t>
            </a:r>
            <a:r>
              <a:rPr lang="en-US" sz="11200" b="1" dirty="0" smtClean="0">
                <a:solidFill>
                  <a:srgbClr val="C00000"/>
                </a:solidFill>
              </a:rPr>
              <a:t>					</a:t>
            </a:r>
            <a:endParaRPr lang="en-US" sz="11200" dirty="0" smtClean="0"/>
          </a:p>
          <a:p>
            <a:pPr marL="0" indent="0">
              <a:buNone/>
            </a:pPr>
            <a:r>
              <a:rPr lang="en-US" sz="8600" b="1" dirty="0" smtClean="0">
                <a:solidFill>
                  <a:srgbClr val="C00000"/>
                </a:solidFill>
              </a:rPr>
              <a:t>				 </a:t>
            </a:r>
          </a:p>
          <a:p>
            <a:pPr marL="0" indent="0">
              <a:buNone/>
            </a:pPr>
            <a:r>
              <a:rPr lang="en-US" sz="8600" b="1" dirty="0">
                <a:solidFill>
                  <a:srgbClr val="C00000"/>
                </a:solidFill>
              </a:rPr>
              <a:t>	</a:t>
            </a:r>
            <a:r>
              <a:rPr lang="en-US" sz="8600" b="1" dirty="0" smtClean="0">
                <a:solidFill>
                  <a:srgbClr val="C00000"/>
                </a:solidFill>
              </a:rPr>
              <a:t>				</a:t>
            </a:r>
            <a:endParaRPr lang="en-US" sz="9600" dirty="0"/>
          </a:p>
          <a:p>
            <a:pPr marL="0" indent="0">
              <a:buNone/>
            </a:pPr>
            <a:r>
              <a:rPr lang="en-US" sz="8600" b="1" dirty="0" smtClean="0">
                <a:solidFill>
                  <a:srgbClr val="C00000"/>
                </a:solidFill>
              </a:rPr>
              <a:t>				</a:t>
            </a:r>
            <a:endParaRPr lang="en-US" sz="8600" dirty="0" smtClean="0"/>
          </a:p>
          <a:p>
            <a:pPr marL="0" indent="0">
              <a:buNone/>
            </a:pPr>
            <a:endParaRPr lang="en-US" sz="8600" dirty="0" smtClean="0"/>
          </a:p>
          <a:p>
            <a:pPr marL="0" indent="0">
              <a:buNone/>
            </a:pPr>
            <a:r>
              <a:rPr lang="en-US" sz="8600" dirty="0"/>
              <a:t>	</a:t>
            </a:r>
            <a:r>
              <a:rPr lang="en-US" sz="8600" dirty="0" smtClean="0"/>
              <a:t>Solve for ‘c’</a:t>
            </a:r>
            <a:endParaRPr lang="en-US" sz="8600" b="1" u="sng" dirty="0" smtClean="0">
              <a:solidFill>
                <a:srgbClr val="C00000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7153"/>
              </p:ext>
            </p:extLst>
          </p:nvPr>
        </p:nvGraphicFramePr>
        <p:xfrm>
          <a:off x="5334000" y="1905000"/>
          <a:ext cx="1600200" cy="992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079" name="Equation" r:id="rId3" imgW="634680" imgH="393480" progId="Equation.DSMT4">
                  <p:embed/>
                </p:oleObj>
              </mc:Choice>
              <mc:Fallback>
                <p:oleObj name="Equation" r:id="rId3" imgW="634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0" y="1905000"/>
                        <a:ext cx="1600200" cy="9921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128102"/>
              </p:ext>
            </p:extLst>
          </p:nvPr>
        </p:nvGraphicFramePr>
        <p:xfrm>
          <a:off x="990600" y="5105400"/>
          <a:ext cx="1761565" cy="1361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080" name="Equation" r:id="rId5" imgW="838080" imgH="647640" progId="Equation.DSMT4">
                  <p:embed/>
                </p:oleObj>
              </mc:Choice>
              <mc:Fallback>
                <p:oleObj name="Equation" r:id="rId5" imgW="838080" imgH="647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600" y="5105400"/>
                        <a:ext cx="1761565" cy="13612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138707"/>
              </p:ext>
            </p:extLst>
          </p:nvPr>
        </p:nvGraphicFramePr>
        <p:xfrm>
          <a:off x="914400" y="1905000"/>
          <a:ext cx="1377950" cy="1097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081" name="Equation" r:id="rId7" imgW="469800" imgH="393480" progId="Equation.DSMT4">
                  <p:embed/>
                </p:oleObj>
              </mc:Choice>
              <mc:Fallback>
                <p:oleObj name="Equation" r:id="rId7" imgW="4698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1905000"/>
                        <a:ext cx="1377950" cy="10977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312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92451"/>
            <a:ext cx="7924800" cy="4881501"/>
          </a:xfrm>
        </p:spPr>
        <p:txBody>
          <a:bodyPr>
            <a:normAutofit/>
          </a:bodyPr>
          <a:lstStyle/>
          <a:p>
            <a:r>
              <a:rPr lang="en-US" dirty="0" smtClean="0"/>
              <a:t>&lt;v&gt; = I (-3, -8), T (4, 3) </a:t>
            </a:r>
          </a:p>
          <a:p>
            <a:r>
              <a:rPr lang="en-US" dirty="0" smtClean="0"/>
              <a:t>&lt;w&gt; = I (7, -5), T (-1, 6)</a:t>
            </a:r>
          </a:p>
          <a:p>
            <a:endParaRPr lang="en-US" dirty="0"/>
          </a:p>
          <a:p>
            <a:r>
              <a:rPr lang="en-US" dirty="0" smtClean="0"/>
              <a:t>Find the COMPONENT form of each vector</a:t>
            </a:r>
          </a:p>
          <a:p>
            <a:r>
              <a:rPr lang="en-US" dirty="0" smtClean="0"/>
              <a:t>Graph each COMPONENT vector</a:t>
            </a:r>
          </a:p>
          <a:p>
            <a:r>
              <a:rPr lang="en-US" dirty="0" smtClean="0"/>
              <a:t>Magnitude of each vector using DOT PRODUCT</a:t>
            </a:r>
          </a:p>
          <a:p>
            <a:r>
              <a:rPr lang="en-US" dirty="0" smtClean="0"/>
              <a:t>Find the DOT PRODUCT of &lt;v&gt; &lt;</a:t>
            </a:r>
            <a:r>
              <a:rPr lang="en-US" dirty="0"/>
              <a:t>w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Angle created by each INDIVIDUAL vector</a:t>
            </a:r>
          </a:p>
          <a:p>
            <a:r>
              <a:rPr lang="en-US" dirty="0" smtClean="0"/>
              <a:t>Angle BETWEEN &lt;v&gt; and &lt;w&gt;</a:t>
            </a:r>
          </a:p>
          <a:p>
            <a:r>
              <a:rPr lang="en-US" dirty="0" smtClean="0"/>
              <a:t>Vector &lt;p&gt; that is ORTHOGONAL to &lt;v&gt;</a:t>
            </a:r>
          </a:p>
          <a:p>
            <a:r>
              <a:rPr lang="en-US" dirty="0" smtClean="0"/>
              <a:t>Graph &lt;p&gt;</a:t>
            </a:r>
            <a:endParaRPr lang="en-US" dirty="0"/>
          </a:p>
        </p:txBody>
      </p:sp>
      <p:pic>
        <p:nvPicPr>
          <p:cNvPr id="105474" name="Picture 2" descr="C:\Users\dstarbu\AppData\Local\Microsoft\Windows\Temporary Internet Files\Content.IE5\I0MY1XZH\MC90002746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533400"/>
            <a:ext cx="2604821" cy="211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02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Vector Partner Test today</a:t>
            </a:r>
          </a:p>
          <a:p>
            <a:r>
              <a:rPr lang="en-US" dirty="0" smtClean="0"/>
              <a:t>Complete all work in INDIVIDUAL binders</a:t>
            </a:r>
          </a:p>
          <a:p>
            <a:r>
              <a:rPr lang="en-US" dirty="0" smtClean="0"/>
              <a:t>Turn in ONE paper per group</a:t>
            </a:r>
          </a:p>
          <a:p>
            <a:endParaRPr lang="en-US" dirty="0"/>
          </a:p>
        </p:txBody>
      </p:sp>
      <p:pic>
        <p:nvPicPr>
          <p:cNvPr id="4" name="Picture 2" descr="C:\Users\dstarbu\AppData\Local\Microsoft\Windows\Temporary Internet Files\Content.IE5\2PUEW0UN\MC90043924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978727"/>
            <a:ext cx="3886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64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3820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Make Up work, Test </a:t>
            </a:r>
            <a:r>
              <a:rPr lang="en-US" b="1" dirty="0">
                <a:solidFill>
                  <a:srgbClr val="C00000"/>
                </a:solidFill>
              </a:rPr>
              <a:t>C</a:t>
            </a:r>
            <a:r>
              <a:rPr lang="en-US" b="1" dirty="0" smtClean="0">
                <a:solidFill>
                  <a:srgbClr val="C00000"/>
                </a:solidFill>
              </a:rPr>
              <a:t>orrections </a:t>
            </a:r>
            <a:r>
              <a:rPr lang="en-US" b="1" dirty="0">
                <a:solidFill>
                  <a:srgbClr val="C00000"/>
                </a:solidFill>
              </a:rPr>
              <a:t>P</a:t>
            </a:r>
            <a:r>
              <a:rPr lang="en-US" b="1" dirty="0" smtClean="0">
                <a:solidFill>
                  <a:srgbClr val="C00000"/>
                </a:solidFill>
              </a:rPr>
              <a:t>roject re-writes due WEDNESDAY, 4:30 pm…NO EXCEPTIONS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Senior Finals – May 19/20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Final Review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Chapter 4 - Pg. 439/ #1-65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Chapter 5 - Pg. 497/ #1-22, 29-34, 51-54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Chapter 6 - Pg. 562/ #1-30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Parametric Equations</a:t>
            </a:r>
          </a:p>
          <a:p>
            <a:pPr marL="617220" lvl="2" indent="-342900">
              <a:buFont typeface="Courier New" pitchFamily="49" charset="0"/>
              <a:buChar char="o"/>
            </a:pPr>
            <a:r>
              <a:rPr lang="en-US" sz="2900" b="1" dirty="0" smtClean="0">
                <a:solidFill>
                  <a:schemeClr val="tx2">
                    <a:lumMod val="50000"/>
                  </a:schemeClr>
                </a:solidFill>
              </a:rPr>
              <a:t>Pg. 530/ #1-4</a:t>
            </a:r>
          </a:p>
          <a:p>
            <a:pPr marL="617220" lvl="2" indent="-342900">
              <a:buFont typeface="Courier New" pitchFamily="49" charset="0"/>
              <a:buChar char="o"/>
            </a:pPr>
            <a:r>
              <a:rPr lang="en-US" sz="2900" b="1" dirty="0" smtClean="0">
                <a:solidFill>
                  <a:srgbClr val="C00000"/>
                </a:solidFill>
              </a:rPr>
              <a:t>HW Pg. 530/ #5-18</a:t>
            </a:r>
          </a:p>
          <a:p>
            <a:pPr marL="617220" lvl="2" indent="-342900">
              <a:buFont typeface="Courier New" pitchFamily="49" charset="0"/>
              <a:buChar char="o"/>
            </a:pPr>
            <a:endParaRPr lang="en-US" sz="2900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</p:txBody>
      </p:sp>
      <p:pic>
        <p:nvPicPr>
          <p:cNvPr id="105474" name="Picture 2" descr="C:\Users\dstarbu\AppData\Local\Microsoft\Windows\Temporary Internet Files\Content.IE5\I0MY1XZH\MC90036436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99244"/>
            <a:ext cx="2016981" cy="234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67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C:\Users\dstarbu\AppData\Local\Microsoft\Windows\Temporary Internet Files\Content.IE5\I0MY1XZH\MC90038258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3600" y="2209800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1000" cy="487375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Make Up work, Test Corrections Project re-writes due WEDNESDAY, 4:30 pm…NO EXCEPTIONS</a:t>
            </a:r>
          </a:p>
          <a:p>
            <a:r>
              <a:rPr lang="en-US" b="1" dirty="0" smtClean="0"/>
              <a:t>Parametric Equations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Eliminating the parameter</a:t>
            </a:r>
          </a:p>
          <a:p>
            <a:pPr lvl="1"/>
            <a:r>
              <a:rPr lang="en-US" b="1" dirty="0" err="1" smtClean="0">
                <a:solidFill>
                  <a:srgbClr val="003300"/>
                </a:solidFill>
              </a:rPr>
              <a:t>Parametrization</a:t>
            </a:r>
            <a:r>
              <a:rPr lang="en-US" b="1" dirty="0" smtClean="0">
                <a:solidFill>
                  <a:srgbClr val="003300"/>
                </a:solidFill>
              </a:rPr>
              <a:t> of a LINE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Projectile Motion</a:t>
            </a:r>
          </a:p>
          <a:p>
            <a:pPr marL="346075" lvl="1" indent="-346075">
              <a:buFont typeface="Courier New" pitchFamily="49" charset="0"/>
              <a:buChar char="o"/>
              <a:tabLst>
                <a:tab pos="0" algn="l"/>
              </a:tabLst>
            </a:pPr>
            <a:r>
              <a:rPr lang="en-US" sz="3200" b="1" dirty="0">
                <a:solidFill>
                  <a:srgbClr val="C00000"/>
                </a:solidFill>
              </a:rPr>
              <a:t>HW Pg. 530/ #</a:t>
            </a:r>
            <a:r>
              <a:rPr lang="en-US" sz="3200" b="1" dirty="0" smtClean="0">
                <a:solidFill>
                  <a:srgbClr val="C00000"/>
                </a:solidFill>
              </a:rPr>
              <a:t>5-18 due FRIDAY</a:t>
            </a:r>
            <a:endParaRPr lang="en-US" sz="3200" b="1" dirty="0">
              <a:solidFill>
                <a:srgbClr val="C00000"/>
              </a:solidFill>
            </a:endParaRPr>
          </a:p>
          <a:p>
            <a:pPr marL="346075" lvl="1" indent="-346075">
              <a:buFont typeface="Courier New" pitchFamily="49" charset="0"/>
              <a:buChar char="o"/>
              <a:tabLst>
                <a:tab pos="0" algn="l"/>
              </a:tabLst>
            </a:pPr>
            <a:endParaRPr lang="en-US" sz="32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28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4400" cy="4873752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smtClean="0">
                <a:solidFill>
                  <a:srgbClr val="C00000"/>
                </a:solidFill>
              </a:rPr>
              <a:t>HW </a:t>
            </a:r>
            <a:r>
              <a:rPr lang="en-US" sz="2800" b="1" dirty="0">
                <a:solidFill>
                  <a:srgbClr val="C00000"/>
                </a:solidFill>
              </a:rPr>
              <a:t>Pg. 530/ #5-18 due </a:t>
            </a:r>
            <a:r>
              <a:rPr lang="en-US" sz="2800" b="1" dirty="0" smtClean="0">
                <a:solidFill>
                  <a:srgbClr val="C00000"/>
                </a:solidFill>
              </a:rPr>
              <a:t>FRIDAY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002060"/>
                </a:solidFill>
              </a:rPr>
              <a:t>Projectile motion using Parametric Equations: h(t) = gt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 + v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0</a:t>
            </a:r>
            <a:r>
              <a:rPr lang="en-US" sz="3200" b="1" dirty="0" smtClean="0">
                <a:solidFill>
                  <a:srgbClr val="002060"/>
                </a:solidFill>
              </a:rPr>
              <a:t>t + s</a:t>
            </a:r>
            <a:r>
              <a:rPr lang="en-US" sz="3200" b="1" baseline="-25000" dirty="0" smtClean="0">
                <a:solidFill>
                  <a:srgbClr val="002060"/>
                </a:solidFill>
              </a:rPr>
              <a:t>0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2060"/>
                </a:solidFill>
              </a:rPr>
              <a:t>‘g’ = </a:t>
            </a:r>
            <a:r>
              <a:rPr lang="en-US" sz="2400" b="1" dirty="0">
                <a:solidFill>
                  <a:srgbClr val="002060"/>
                </a:solidFill>
              </a:rPr>
              <a:t>F</a:t>
            </a:r>
            <a:r>
              <a:rPr lang="en-US" sz="2400" b="1" dirty="0" smtClean="0">
                <a:solidFill>
                  <a:srgbClr val="002060"/>
                </a:solidFill>
              </a:rPr>
              <a:t>orce of Gravity; feet = -16, meters = -4.9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2060"/>
                </a:solidFill>
              </a:rPr>
              <a:t>V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0 = Initial Velocity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2060"/>
                </a:solidFill>
              </a:rPr>
              <a:t>S</a:t>
            </a:r>
            <a:r>
              <a:rPr lang="en-US" sz="2400" b="1" baseline="-25000" dirty="0" smtClean="0">
                <a:solidFill>
                  <a:srgbClr val="002060"/>
                </a:solidFill>
              </a:rPr>
              <a:t>0 = Initial Height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baseline="-25000" dirty="0" smtClean="0">
                <a:solidFill>
                  <a:srgbClr val="002060"/>
                </a:solidFill>
              </a:rPr>
              <a:t>Pg. 527-528</a:t>
            </a:r>
            <a:endParaRPr lang="en-US" sz="2400" b="1" baseline="-25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66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this…..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1000" cy="4873752"/>
          </a:xfrm>
        </p:spPr>
        <p:txBody>
          <a:bodyPr/>
          <a:lstStyle/>
          <a:p>
            <a:r>
              <a:rPr lang="en-US" dirty="0" smtClean="0"/>
              <a:t>Stella throws a rock across a river with an initial velocity of  32 </a:t>
            </a:r>
            <a:r>
              <a:rPr lang="en-US" dirty="0" err="1" smtClean="0"/>
              <a:t>ft</a:t>
            </a:r>
            <a:r>
              <a:rPr lang="en-US" dirty="0" smtClean="0"/>
              <a:t>/sec and an initial height of 5 feet.</a:t>
            </a:r>
          </a:p>
          <a:p>
            <a:r>
              <a:rPr lang="en-US" dirty="0" smtClean="0"/>
              <a:t>Write the equation for the height of the rock.</a:t>
            </a:r>
          </a:p>
          <a:p>
            <a:r>
              <a:rPr lang="en-US" dirty="0" smtClean="0"/>
              <a:t>The HORIZONTAL distance the rock travels is 10 feet/sec. The river is 32 feet wide. </a:t>
            </a:r>
          </a:p>
          <a:p>
            <a:r>
              <a:rPr lang="en-US" dirty="0" smtClean="0"/>
              <a:t>Does she throw the rock across the river? </a:t>
            </a:r>
            <a:endParaRPr lang="en-US" dirty="0"/>
          </a:p>
        </p:txBody>
      </p:sp>
      <p:pic>
        <p:nvPicPr>
          <p:cNvPr id="107522" name="Picture 2" descr="C:\Users\dstarbu\AppData\Local\Microsoft\Windows\Temporary Internet Files\Content.IE5\I0MY1XZH\MC9000582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140452"/>
            <a:ext cx="2937184" cy="2717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64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TRIG to solve parametric Projectile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COSINE = Horizontal Distance</a:t>
            </a:r>
          </a:p>
          <a:p>
            <a:r>
              <a:rPr lang="en-US" dirty="0" smtClean="0"/>
              <a:t>SINE = Vertical Distance</a:t>
            </a:r>
          </a:p>
          <a:p>
            <a:r>
              <a:rPr lang="en-US" dirty="0" smtClean="0"/>
              <a:t>Pg. 528 – Example #9</a:t>
            </a:r>
            <a:endParaRPr lang="en-US" dirty="0"/>
          </a:p>
        </p:txBody>
      </p:sp>
      <p:pic>
        <p:nvPicPr>
          <p:cNvPr id="108546" name="Picture 2" descr="C:\Users\dstarbu\AppData\Local\Microsoft\Windows\Temporary Internet Files\Content.IE5\J3B51HZP\MP90043056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505200"/>
            <a:ext cx="4112835" cy="274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12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Going through the batting order…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Did KEVIN make a home run? Q. ‘c’</a:t>
            </a:r>
          </a:p>
          <a:p>
            <a:r>
              <a:rPr lang="en-US" dirty="0" smtClean="0"/>
              <a:t>Casey is up to bat now…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V</a:t>
            </a:r>
            <a:r>
              <a:rPr lang="en-US" sz="2400" b="1" baseline="-25000" dirty="0">
                <a:solidFill>
                  <a:srgbClr val="002060"/>
                </a:solidFill>
              </a:rPr>
              <a:t>0 = </a:t>
            </a:r>
            <a:r>
              <a:rPr lang="en-US" sz="2400" b="1" dirty="0" smtClean="0">
                <a:solidFill>
                  <a:srgbClr val="002060"/>
                </a:solidFill>
              </a:rPr>
              <a:t>162 </a:t>
            </a:r>
            <a:r>
              <a:rPr lang="en-US" sz="2400" b="1" dirty="0" err="1" smtClean="0">
                <a:solidFill>
                  <a:srgbClr val="002060"/>
                </a:solidFill>
              </a:rPr>
              <a:t>ft</a:t>
            </a:r>
            <a:r>
              <a:rPr lang="en-US" sz="2400" b="1" dirty="0" smtClean="0">
                <a:solidFill>
                  <a:srgbClr val="002060"/>
                </a:solidFill>
              </a:rPr>
              <a:t>/sec</a:t>
            </a:r>
            <a:endParaRPr lang="en-US" sz="2400" b="1" dirty="0">
              <a:solidFill>
                <a:srgbClr val="002060"/>
              </a:solidFill>
            </a:endParaRP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S</a:t>
            </a:r>
            <a:r>
              <a:rPr lang="en-US" sz="2400" b="1" baseline="-25000" dirty="0">
                <a:solidFill>
                  <a:srgbClr val="002060"/>
                </a:solidFill>
              </a:rPr>
              <a:t>0 = </a:t>
            </a:r>
            <a:r>
              <a:rPr lang="en-US" sz="2400" b="1" dirty="0" smtClean="0">
                <a:solidFill>
                  <a:srgbClr val="002060"/>
                </a:solidFill>
              </a:rPr>
              <a:t>3 ft.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2060"/>
                </a:solidFill>
              </a:rPr>
              <a:t>     = 22</a:t>
            </a:r>
            <a:r>
              <a:rPr lang="en-US" sz="2400" b="1" baseline="30000" dirty="0" smtClean="0">
                <a:solidFill>
                  <a:srgbClr val="002060"/>
                </a:solidFill>
              </a:rPr>
              <a:t>0</a:t>
            </a:r>
          </a:p>
          <a:p>
            <a:pPr marL="548640" lvl="2">
              <a:spcBef>
                <a:spcPts val="600"/>
              </a:spcBef>
              <a:buSzPct val="70000"/>
            </a:pPr>
            <a:endParaRPr lang="en-US" sz="2400" b="1" baseline="30000" dirty="0">
              <a:solidFill>
                <a:srgbClr val="002060"/>
              </a:solidFill>
            </a:endParaRPr>
          </a:p>
          <a:p>
            <a:r>
              <a:rPr lang="en-US" dirty="0" smtClean="0"/>
              <a:t>Barney </a:t>
            </a:r>
            <a:r>
              <a:rPr lang="en-US" dirty="0"/>
              <a:t>is up to bat now…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V</a:t>
            </a:r>
            <a:r>
              <a:rPr lang="en-US" sz="2400" b="1" baseline="-25000" dirty="0">
                <a:solidFill>
                  <a:srgbClr val="002060"/>
                </a:solidFill>
              </a:rPr>
              <a:t>0 = </a:t>
            </a:r>
            <a:r>
              <a:rPr lang="en-US" sz="2400" b="1" dirty="0" smtClean="0">
                <a:solidFill>
                  <a:srgbClr val="002060"/>
                </a:solidFill>
              </a:rPr>
              <a:t>120 </a:t>
            </a:r>
            <a:r>
              <a:rPr lang="en-US" sz="2400" b="1" dirty="0" err="1">
                <a:solidFill>
                  <a:srgbClr val="002060"/>
                </a:solidFill>
              </a:rPr>
              <a:t>ft</a:t>
            </a:r>
            <a:r>
              <a:rPr lang="en-US" sz="2400" b="1" dirty="0">
                <a:solidFill>
                  <a:srgbClr val="002060"/>
                </a:solidFill>
              </a:rPr>
              <a:t>/sec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S</a:t>
            </a:r>
            <a:r>
              <a:rPr lang="en-US" sz="2400" b="1" baseline="-25000" dirty="0">
                <a:solidFill>
                  <a:srgbClr val="002060"/>
                </a:solidFill>
              </a:rPr>
              <a:t>0 = </a:t>
            </a:r>
            <a:r>
              <a:rPr lang="en-US" sz="2400" b="1" dirty="0">
                <a:solidFill>
                  <a:srgbClr val="002060"/>
                </a:solidFill>
              </a:rPr>
              <a:t>3 ft.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     = </a:t>
            </a:r>
            <a:r>
              <a:rPr lang="en-US" sz="2400" b="1" dirty="0" smtClean="0">
                <a:solidFill>
                  <a:srgbClr val="002060"/>
                </a:solidFill>
              </a:rPr>
              <a:t>58</a:t>
            </a:r>
            <a:r>
              <a:rPr lang="en-US" sz="2400" b="1" baseline="30000" dirty="0" smtClean="0">
                <a:solidFill>
                  <a:srgbClr val="002060"/>
                </a:solidFill>
              </a:rPr>
              <a:t>0</a:t>
            </a:r>
            <a:endParaRPr lang="en-US" sz="2400" b="1" baseline="30000" dirty="0">
              <a:solidFill>
                <a:srgbClr val="002060"/>
              </a:solidFill>
            </a:endParaRPr>
          </a:p>
          <a:p>
            <a:pPr marL="4763" lvl="2" indent="0">
              <a:spcBef>
                <a:spcPts val="600"/>
              </a:spcBef>
              <a:buSzPct val="70000"/>
              <a:buNone/>
            </a:pPr>
            <a:endParaRPr lang="en-US" sz="2800" b="1" baseline="30000" dirty="0" smtClean="0">
              <a:solidFill>
                <a:srgbClr val="002060"/>
              </a:solidFill>
            </a:endParaRPr>
          </a:p>
          <a:p>
            <a:pPr marL="548640" lvl="2">
              <a:spcBef>
                <a:spcPts val="600"/>
              </a:spcBef>
              <a:buSzPct val="70000"/>
            </a:pPr>
            <a:endParaRPr lang="en-US" sz="2400" b="1" baseline="-25000" dirty="0">
              <a:solidFill>
                <a:srgbClr val="002060"/>
              </a:solidFill>
            </a:endParaRP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2" descr="C:\Users\dstarbu\AppData\Local\Microsoft\Windows\Temporary Internet Files\Content.IE5\J3B51HZP\MP90043056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937" y="2743200"/>
            <a:ext cx="3659029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371571"/>
              </p:ext>
            </p:extLst>
          </p:nvPr>
        </p:nvGraphicFramePr>
        <p:xfrm>
          <a:off x="1143000" y="3352800"/>
          <a:ext cx="368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84" name="Equation" r:id="rId4" imgW="126720" imgH="177480" progId="Equation.DSMT4">
                  <p:embed/>
                </p:oleObj>
              </mc:Choice>
              <mc:Fallback>
                <p:oleObj name="Equation" r:id="rId4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000" y="3352800"/>
                        <a:ext cx="368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334193"/>
              </p:ext>
            </p:extLst>
          </p:nvPr>
        </p:nvGraphicFramePr>
        <p:xfrm>
          <a:off x="1231900" y="5410200"/>
          <a:ext cx="368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85" name="Equation" r:id="rId6" imgW="126720" imgH="177480" progId="Equation.DSMT4">
                  <p:embed/>
                </p:oleObj>
              </mc:Choice>
              <mc:Fallback>
                <p:oleObj name="Equation" r:id="rId6" imgW="126720" imgH="1774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5410200"/>
                        <a:ext cx="3683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273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HW: Pg. 530/ #39, 40, 43-48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Quick Review – Pg. 539/ #1-10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Polar Coordinates - Pg. 536</a:t>
            </a: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08547" name="Picture 3" descr="C:\Users\dstarbu\AppData\Local\Microsoft\Windows\Temporary Internet Files\Content.IE5\RW0QOHD3\MM900046515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200400"/>
            <a:ext cx="5388815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05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305800" cy="51816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SENIORS – FINAL EXAM MONDAY/ TUESDAY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Semester PROJECT DUE AT FINAL – </a:t>
            </a:r>
            <a:r>
              <a:rPr lang="en-US" b="1" u="sng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NO LATE PROJECTS ACCEPTED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Polar Coordinates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Converting between Rectangular Coordinates and Polar Coordinates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Pg. 539/ #1-30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Polar Graph Symmetry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Pg. 541-542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6.5 – Polar Coordinate Graphs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Rose Curves</a:t>
            </a:r>
          </a:p>
          <a:p>
            <a:pPr lvl="1"/>
            <a:r>
              <a:rPr lang="en-US" b="1" dirty="0" err="1" smtClean="0">
                <a:solidFill>
                  <a:srgbClr val="002060"/>
                </a:solidFill>
              </a:rPr>
              <a:t>Limacon</a:t>
            </a:r>
            <a:r>
              <a:rPr lang="en-US" b="1" dirty="0" smtClean="0">
                <a:solidFill>
                  <a:srgbClr val="002060"/>
                </a:solidFill>
              </a:rPr>
              <a:t> Curves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Spiral of Archimedes</a:t>
            </a:r>
          </a:p>
          <a:p>
            <a:pPr lvl="1"/>
            <a:r>
              <a:rPr lang="en-US" b="1" dirty="0" err="1" smtClean="0">
                <a:solidFill>
                  <a:srgbClr val="002060"/>
                </a:solidFill>
              </a:rPr>
              <a:t>Lemniscate</a:t>
            </a:r>
            <a:r>
              <a:rPr lang="en-US" b="1" dirty="0" smtClean="0">
                <a:solidFill>
                  <a:srgbClr val="002060"/>
                </a:solidFill>
              </a:rPr>
              <a:t> Curves</a:t>
            </a:r>
          </a:p>
          <a:p>
            <a:pPr lvl="1"/>
            <a:endParaRPr lang="en-US" dirty="0"/>
          </a:p>
        </p:txBody>
      </p:sp>
      <p:pic>
        <p:nvPicPr>
          <p:cNvPr id="109571" name="Picture 3" descr="C:\Users\dstarbu\AppData\Local\Microsoft\Windows\Temporary Internet Files\Content.IE5\RW0QOHD3\MC90002357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563" y="3505200"/>
            <a:ext cx="3105701" cy="3102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4" name="Picture 6" descr="C:\Users\dstarbu\AppData\Local\Microsoft\Windows\Temporary Internet Files\Content.IE5\I0MY1XZH\MC90033973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26473"/>
            <a:ext cx="1196383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42712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4873752"/>
          </a:xfrm>
        </p:spPr>
        <p:txBody>
          <a:bodyPr>
            <a:norm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Copy the Class Objective: </a:t>
            </a:r>
          </a:p>
          <a:p>
            <a:pPr marL="0" indent="0">
              <a:buNone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Students practice factoring, expanding and solving quadratic equations.</a:t>
            </a:r>
          </a:p>
          <a:p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 – Solving Equations</a:t>
            </a:r>
          </a:p>
          <a:p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HWSheet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Side 1 and 2 Due Wed./Thurs.</a:t>
            </a: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1618" name="Picture 2" descr="C:\Users\dstarbu\AppData\Local\Microsoft\Windows\Temporary Internet Files\Content.IE5\WDNUO2VQ\MC90022884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343400"/>
            <a:ext cx="2774305" cy="219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91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Ellipses and Hyperbolas</a:t>
            </a:r>
          </a:p>
          <a:p>
            <a:pPr lvl="1"/>
            <a:r>
              <a:rPr lang="en-US" sz="3600" b="1" dirty="0" smtClean="0">
                <a:solidFill>
                  <a:srgbClr val="002060"/>
                </a:solidFill>
              </a:rPr>
              <a:t>Pg. 644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111619" name="Picture 3" descr="C:\Users\dstarbu\AppData\Local\Microsoft\Windows\Temporary Internet Files\Content.IE5\RW0QOHD3\MC9000831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073" y="3276600"/>
            <a:ext cx="2986614" cy="295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22520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685800"/>
          </a:xfrm>
        </p:spPr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135888"/>
            <a:ext cx="8229600" cy="5334000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3300"/>
                </a:solidFill>
              </a:rPr>
              <a:t>QUIZ WEDNESDAY, THURSDAY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Q. #4, Pg. 494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 smtClean="0">
                <a:solidFill>
                  <a:srgbClr val="002060"/>
                </a:solidFill>
              </a:rPr>
              <a:t>Triangle AREA, HERON’S F</a:t>
            </a:r>
            <a:r>
              <a:rPr lang="en-US" sz="2800" b="1" dirty="0" smtClean="0">
                <a:solidFill>
                  <a:srgbClr val="002060"/>
                </a:solidFill>
              </a:rPr>
              <a:t>ormula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Group Problems – Pg. 494-495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Project – ‘You Be the Surveyor’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 smtClean="0">
                <a:solidFill>
                  <a:srgbClr val="002060"/>
                </a:solidFill>
              </a:rPr>
              <a:t>Due Friday April 5 </a:t>
            </a:r>
          </a:p>
          <a:p>
            <a:pPr marL="182563" lvl="2" indent="-182563">
              <a:spcBef>
                <a:spcPts val="600"/>
              </a:spcBef>
              <a:buSzPct val="70000"/>
            </a:pPr>
            <a:r>
              <a:rPr lang="en-US" sz="2800" b="1" dirty="0" smtClean="0">
                <a:solidFill>
                  <a:srgbClr val="C00000"/>
                </a:solidFill>
              </a:rPr>
              <a:t>HW: Pg. 494/ </a:t>
            </a:r>
            <a:r>
              <a:rPr lang="en-US" sz="2800" b="1" dirty="0">
                <a:solidFill>
                  <a:srgbClr val="C00000"/>
                </a:solidFill>
              </a:rPr>
              <a:t>#</a:t>
            </a:r>
            <a:r>
              <a:rPr lang="en-US" sz="2800" b="1" dirty="0" smtClean="0">
                <a:solidFill>
                  <a:srgbClr val="C00000"/>
                </a:solidFill>
              </a:rPr>
              <a:t>1-20, #21-34 – ALL DUE FRIDAY</a:t>
            </a: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1986" name="Picture 2" descr="C:\Users\dstarbu\AppData\Local\Microsoft\Windows\Temporary Internet Files\Content.IE5\2PUEW0UN\MC9002375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18513" y="4572001"/>
            <a:ext cx="3167887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92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3300"/>
                </a:solidFill>
              </a:rPr>
              <a:t>QUIZ WEDNESDAY, THURSDAY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2060"/>
                </a:solidFill>
              </a:rPr>
              <a:t>Group Problems – Pg. </a:t>
            </a:r>
            <a:r>
              <a:rPr lang="en-US" sz="2800" b="1" dirty="0" smtClean="0">
                <a:solidFill>
                  <a:srgbClr val="002060"/>
                </a:solidFill>
              </a:rPr>
              <a:t>494-495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 smtClean="0">
                <a:solidFill>
                  <a:srgbClr val="002060"/>
                </a:solidFill>
              </a:rPr>
              <a:t>Poster completed by 2:25</a:t>
            </a:r>
          </a:p>
          <a:p>
            <a:pPr marL="0" lvl="2" indent="365125">
              <a:spcBef>
                <a:spcPts val="600"/>
              </a:spcBef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Q</a:t>
            </a:r>
            <a:r>
              <a:rPr lang="en-US" sz="2800" b="1" dirty="0">
                <a:solidFill>
                  <a:srgbClr val="002060"/>
                </a:solidFill>
              </a:rPr>
              <a:t>. #4, Pg. 494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>
                <a:solidFill>
                  <a:srgbClr val="002060"/>
                </a:solidFill>
              </a:rPr>
              <a:t>Triangle AREA, HERON’S F</a:t>
            </a:r>
            <a:r>
              <a:rPr lang="en-US" sz="2800" b="1" dirty="0">
                <a:solidFill>
                  <a:srgbClr val="002060"/>
                </a:solidFill>
              </a:rPr>
              <a:t>ormula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002060"/>
                </a:solidFill>
              </a:rPr>
              <a:t>Project </a:t>
            </a:r>
            <a:r>
              <a:rPr lang="en-US" sz="2800" b="1" dirty="0">
                <a:solidFill>
                  <a:srgbClr val="002060"/>
                </a:solidFill>
              </a:rPr>
              <a:t>– ‘You Be the Surveyor’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>
                <a:solidFill>
                  <a:srgbClr val="002060"/>
                </a:solidFill>
              </a:rPr>
              <a:t>Due Friday April 5 </a:t>
            </a:r>
          </a:p>
          <a:p>
            <a:pPr marL="182563" lvl="2" indent="-182563">
              <a:spcBef>
                <a:spcPts val="600"/>
              </a:spcBef>
              <a:buSzPct val="70000"/>
            </a:pPr>
            <a:r>
              <a:rPr lang="en-US" sz="2800" b="1" dirty="0">
                <a:solidFill>
                  <a:srgbClr val="C00000"/>
                </a:solidFill>
              </a:rPr>
              <a:t>HW: Pg. 494/ #1-20, #21-34 – ALL DUE FRIDAY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3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pic>
        <p:nvPicPr>
          <p:cNvPr id="44034" name="Picture 2" descr="C:\Users\dstarbu\AppData\Local\Microsoft\Windows\Temporary Internet Files\Content.IE5\2PUEW0UN\MC90043924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-152400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2" indent="365125">
              <a:spcBef>
                <a:spcPts val="600"/>
              </a:spcBef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Quiz Today</a:t>
            </a:r>
          </a:p>
          <a:p>
            <a:pPr marL="0" lvl="2" indent="365125">
              <a:spcBef>
                <a:spcPts val="600"/>
              </a:spcBef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Q</a:t>
            </a:r>
            <a:r>
              <a:rPr lang="en-US" sz="2800" b="1" dirty="0">
                <a:solidFill>
                  <a:srgbClr val="002060"/>
                </a:solidFill>
              </a:rPr>
              <a:t>. #4, Pg. 494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>
                <a:solidFill>
                  <a:srgbClr val="002060"/>
                </a:solidFill>
              </a:rPr>
              <a:t>Triangle AREA, HERON’S F</a:t>
            </a:r>
            <a:r>
              <a:rPr lang="en-US" sz="2800" b="1" dirty="0">
                <a:solidFill>
                  <a:srgbClr val="002060"/>
                </a:solidFill>
              </a:rPr>
              <a:t>ormula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2060"/>
                </a:solidFill>
              </a:rPr>
              <a:t>Project – ‘You Be the Surveyor’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 smtClean="0">
                <a:solidFill>
                  <a:srgbClr val="002060"/>
                </a:solidFill>
              </a:rPr>
              <a:t> Project Group list due FRIDAY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2500" b="1" dirty="0">
                <a:solidFill>
                  <a:srgbClr val="002060"/>
                </a:solidFill>
              </a:rPr>
              <a:t> </a:t>
            </a:r>
            <a:r>
              <a:rPr lang="en-US" sz="2500" b="1" dirty="0" smtClean="0">
                <a:solidFill>
                  <a:srgbClr val="002060"/>
                </a:solidFill>
              </a:rPr>
              <a:t>Project Due </a:t>
            </a:r>
            <a:r>
              <a:rPr lang="en-US" sz="2500" b="1" dirty="0">
                <a:solidFill>
                  <a:srgbClr val="002060"/>
                </a:solidFill>
              </a:rPr>
              <a:t>Friday April 5 </a:t>
            </a:r>
          </a:p>
          <a:p>
            <a:pPr marL="182563" lvl="2" indent="-182563">
              <a:spcBef>
                <a:spcPts val="600"/>
              </a:spcBef>
              <a:buSzPct val="70000"/>
            </a:pPr>
            <a:r>
              <a:rPr lang="en-US" sz="2800" b="1" dirty="0">
                <a:solidFill>
                  <a:srgbClr val="C00000"/>
                </a:solidFill>
              </a:rPr>
              <a:t>HW: Pg. 494/ #1-20, #21-34 – ALL DUE FRIDAY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98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79216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PCX – Per. 2, 7</a:t>
            </a:r>
            <a:endParaRPr lang="en-U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10600" cy="4873752"/>
          </a:xfrm>
        </p:spPr>
        <p:txBody>
          <a:bodyPr/>
          <a:lstStyle/>
          <a:p>
            <a:pPr marL="182563" lvl="8" indent="-182563"/>
            <a:r>
              <a:rPr lang="en-US" sz="2800" b="1" dirty="0" smtClean="0">
                <a:solidFill>
                  <a:srgbClr val="FF0000"/>
                </a:solidFill>
              </a:rPr>
              <a:t>HW Due Today: </a:t>
            </a:r>
            <a:r>
              <a:rPr lang="en-US" sz="2800" b="1" dirty="0">
                <a:solidFill>
                  <a:srgbClr val="FF0000"/>
                </a:solidFill>
              </a:rPr>
              <a:t>Pg. 392/ #</a:t>
            </a:r>
            <a:r>
              <a:rPr lang="en-US" sz="2800" b="1" dirty="0" smtClean="0">
                <a:solidFill>
                  <a:srgbClr val="FF0000"/>
                </a:solidFill>
              </a:rPr>
              <a:t>35-70</a:t>
            </a:r>
          </a:p>
          <a:p>
            <a:pPr marL="182563" lvl="8" indent="-182563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Progress Reports – Make Up Work Due MONDAY DECEMBER 17, 3 P.M. </a:t>
            </a:r>
          </a:p>
          <a:p>
            <a:pPr marL="182563" lvl="8" indent="-182563"/>
            <a:r>
              <a:rPr lang="en-US" sz="2800" b="1" u="sng" dirty="0" smtClean="0">
                <a:solidFill>
                  <a:srgbClr val="C00000"/>
                </a:solidFill>
              </a:rPr>
              <a:t>NO EXCEPTIONS!</a:t>
            </a:r>
          </a:p>
          <a:p>
            <a:pPr marL="182563" lvl="8" indent="-182563"/>
            <a:r>
              <a:rPr lang="en-US" sz="2800" b="1" dirty="0">
                <a:solidFill>
                  <a:schemeClr val="bg2">
                    <a:lumMod val="10000"/>
                  </a:schemeClr>
                </a:solidFill>
              </a:rPr>
              <a:t>Concept Map Project Due at Final</a:t>
            </a:r>
          </a:p>
          <a:p>
            <a:pPr marL="231775" lvl="8" indent="-231775">
              <a:buFont typeface="Arial" pitchFamily="34" charset="0"/>
              <a:buChar char="•"/>
            </a:pPr>
            <a:r>
              <a:rPr lang="en-US" sz="2800" b="1" u="sng" dirty="0">
                <a:solidFill>
                  <a:srgbClr val="C00000"/>
                </a:solidFill>
              </a:rPr>
              <a:t>NO LATE PROJECTS ACCEPTED</a:t>
            </a:r>
          </a:p>
          <a:p>
            <a:pPr marL="182563" lvl="8" indent="-182563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Binder and Textbook Checks TODAY</a:t>
            </a:r>
          </a:p>
          <a:p>
            <a:pPr marL="182563" lvl="8" indent="-182563"/>
            <a:r>
              <a:rPr lang="en-US" sz="2800" b="1" dirty="0" err="1" smtClean="0">
                <a:solidFill>
                  <a:schemeClr val="bg2">
                    <a:lumMod val="10000"/>
                  </a:schemeClr>
                </a:solidFill>
              </a:rPr>
              <a:t>WSheet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: Graphs to Equations</a:t>
            </a:r>
          </a:p>
          <a:p>
            <a:pPr marL="182563" lvl="8" indent="-182563"/>
            <a:endParaRPr lang="en-US" sz="2800" b="1" dirty="0">
              <a:solidFill>
                <a:schemeClr val="bg2">
                  <a:lumMod val="1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23554" name="Picture 2" descr="C:\Users\dstarbu\AppData\Local\Microsoft\Windows\Temporary Internet Files\Content.IE5\WTZ3S8M0\MM900040998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181600"/>
            <a:ext cx="1905000" cy="132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16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HW 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b="1" dirty="0">
                <a:solidFill>
                  <a:srgbClr val="FF0000"/>
                </a:solidFill>
              </a:rPr>
              <a:t>Pg. 356/ #1-38</a:t>
            </a:r>
          </a:p>
          <a:p>
            <a:r>
              <a:rPr lang="en-US" dirty="0" smtClean="0"/>
              <a:t>Complete the </a:t>
            </a:r>
            <a:r>
              <a:rPr lang="en-US" dirty="0"/>
              <a:t>Pg. </a:t>
            </a:r>
            <a:r>
              <a:rPr lang="en-US" dirty="0" smtClean="0"/>
              <a:t>356/  QUICK REVIEW and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Q. #33, 34 with your group.</a:t>
            </a:r>
          </a:p>
          <a:p>
            <a:r>
              <a:rPr lang="en-US" b="1" dirty="0" smtClean="0"/>
              <a:t>Trig Ratios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6386" name="Picture 2" descr="C:\Users\dstarbu\AppData\Local\Microsoft\Windows\Temporary Internet Files\Content.IE5\AW7P62RF\MC900019670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43" y="4166030"/>
            <a:ext cx="2894018" cy="249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dstarbu\AppData\Local\Microsoft\Windows\Temporary Internet Files\Content.IE5\AW7P62RF\MC900019670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901" y="3429000"/>
            <a:ext cx="3747741" cy="323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dstarbu\AppData\Local\Microsoft\Windows\Temporary Internet Files\Content.IE5\AW7P62RF\MC90029620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876800"/>
            <a:ext cx="2166796" cy="194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1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1000" cy="4873752"/>
          </a:xfrm>
        </p:spPr>
        <p:txBody>
          <a:bodyPr/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Copy the CLASS OBJECTIVE in the CW Section of your 3-ring binder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Students will find the </a:t>
            </a:r>
            <a:r>
              <a:rPr 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6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-TRIG Ratios for EQULATERAL and ISOSCELES Triangles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 Due Today: </a:t>
            </a:r>
            <a:r>
              <a:rPr lang="en-US" b="1" dirty="0">
                <a:solidFill>
                  <a:srgbClr val="FF0000"/>
                </a:solidFill>
              </a:rPr>
              <a:t>Pg. 357/#39-43, 45, 47-49, </a:t>
            </a:r>
            <a:r>
              <a:rPr lang="en-US" b="1" dirty="0" smtClean="0">
                <a:solidFill>
                  <a:srgbClr val="FF0000"/>
                </a:solidFill>
              </a:rPr>
              <a:t>53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Complete the Quick Review: Pg. 366 with your group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Finding Trig Ratios using Equilateral and Isosceles Triangles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Pg. 366/ #1-24</a:t>
            </a:r>
          </a:p>
          <a:p>
            <a:pPr marL="0" indent="0">
              <a:buNone/>
            </a:pP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16387" name="Picture 3" descr="C:\Users\dstarbu\AppData\Local\Microsoft\Windows\Temporary Internet Files\Content.IE5\CMI2UCKP\MC90023724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67" y="4648200"/>
            <a:ext cx="219472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3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All make-up work due </a:t>
            </a:r>
            <a:r>
              <a:rPr lang="en-US" b="1" dirty="0" smtClean="0">
                <a:solidFill>
                  <a:srgbClr val="C00000"/>
                </a:solidFill>
              </a:rPr>
              <a:t>TODAY, </a:t>
            </a:r>
            <a:r>
              <a:rPr lang="en-US" b="1" dirty="0">
                <a:solidFill>
                  <a:srgbClr val="C00000"/>
                </a:solidFill>
              </a:rPr>
              <a:t>4:30 P.M. – NO EXCEPTIONS. 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06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:\Users\dstarbu\AppData\Local\Microsoft\Windows\Temporary Internet Files\Content.IE5\PGPRM0DQ\MP90044913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035" y="3952568"/>
            <a:ext cx="3023165" cy="293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HW Due Today: Pg. 357/#39-43, 45, 47-49, 53</a:t>
            </a:r>
          </a:p>
          <a:p>
            <a:r>
              <a:rPr lang="en-US" b="1" dirty="0">
                <a:solidFill>
                  <a:srgbClr val="FF0000"/>
                </a:solidFill>
              </a:rPr>
              <a:t>HW: Pg. 366/ #1-24</a:t>
            </a:r>
          </a:p>
          <a:p>
            <a:r>
              <a:rPr lang="en-US" dirty="0" smtClean="0"/>
              <a:t>On the back of your TRIANGLE paper, Construct an ISOSCELES RIGHT TRIANGLE</a:t>
            </a:r>
          </a:p>
          <a:p>
            <a:r>
              <a:rPr lang="en-US" dirty="0" smtClean="0"/>
              <a:t>Measure the two BASE angles…are they CONGRUENT?</a:t>
            </a:r>
          </a:p>
          <a:p>
            <a:r>
              <a:rPr lang="en-US" dirty="0" smtClean="0"/>
              <a:t>Find the 6-Trig Function RATIOS for the BASE ANGLES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33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7467600" cy="4873752"/>
          </a:xfrm>
        </p:spPr>
        <p:txBody>
          <a:bodyPr/>
          <a:lstStyle/>
          <a:p>
            <a:r>
              <a:rPr lang="en-US" dirty="0" smtClean="0"/>
              <a:t>Construct a RIGHT TRIANGLE with a SIN     =</a:t>
            </a:r>
          </a:p>
          <a:p>
            <a:endParaRPr lang="en-US" dirty="0"/>
          </a:p>
          <a:p>
            <a:r>
              <a:rPr lang="en-US" dirty="0" smtClean="0"/>
              <a:t>Find the other 5 TRIG RATIOS for the triangle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143207"/>
              </p:ext>
            </p:extLst>
          </p:nvPr>
        </p:nvGraphicFramePr>
        <p:xfrm>
          <a:off x="7510616" y="1295400"/>
          <a:ext cx="642784" cy="1107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53" name="Equation" r:id="rId3" imgW="228600" imgH="393480" progId="Equation.DSMT4">
                  <p:embed/>
                </p:oleObj>
              </mc:Choice>
              <mc:Fallback>
                <p:oleObj name="Equation" r:id="rId3" imgW="228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7510616" y="1295400"/>
                        <a:ext cx="642784" cy="11070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1" name="Picture 3" descr="C:\Users\dstarbu\AppData\Local\Microsoft\Windows\Temporary Internet Files\Content.IE5\CMI2UCKP\MP900384874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130949"/>
            <a:ext cx="3886200" cy="372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197101"/>
              </p:ext>
            </p:extLst>
          </p:nvPr>
        </p:nvGraphicFramePr>
        <p:xfrm>
          <a:off x="7010400" y="1600200"/>
          <a:ext cx="315686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54" name="Equation" r:id="rId5" imgW="126720" imgH="177480" progId="Equation.DSMT4">
                  <p:embed/>
                </p:oleObj>
              </mc:Choice>
              <mc:Fallback>
                <p:oleObj name="Equation" r:id="rId5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10400" y="1600200"/>
                        <a:ext cx="315686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013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 descr="C:\Users\dstarbu\AppData\Local\Microsoft\Windows\Temporary Internet Files\Content.IE5\2PUEW0UN\MP90044829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620" y="3200400"/>
            <a:ext cx="258318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Expectations - Syllabus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391400" cy="52578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Pre-</a:t>
            </a:r>
            <a:r>
              <a:rPr lang="en-US" sz="3600" b="1" dirty="0" err="1" smtClean="0">
                <a:solidFill>
                  <a:schemeClr val="accent1">
                    <a:lumMod val="50000"/>
                  </a:schemeClr>
                </a:solidFill>
              </a:rPr>
              <a:t>Req’s</a:t>
            </a: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Student Handbook</a:t>
            </a: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Syllabus 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– PRINT Your Name</a:t>
            </a:r>
          </a:p>
          <a:p>
            <a:endParaRPr lang="en-US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13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/>
          <a:lstStyle/>
          <a:p>
            <a:r>
              <a:rPr lang="en-US" dirty="0" smtClean="0"/>
              <a:t>Pre-Calculus   Tuesday September 2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752600"/>
            <a:ext cx="8446168" cy="4721352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 err="1" smtClean="0">
                <a:solidFill>
                  <a:srgbClr val="C00000"/>
                </a:solidFill>
              </a:rPr>
              <a:t>HWSheet</a:t>
            </a:r>
            <a:r>
              <a:rPr lang="en-US" b="1" dirty="0" smtClean="0">
                <a:solidFill>
                  <a:srgbClr val="C00000"/>
                </a:solidFill>
              </a:rPr>
              <a:t> #1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Textbook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NOTES: Solving Equations: Families of Functions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Copy Class Objective in CW Section of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3300"/>
                </a:solidFill>
              </a:rPr>
              <a:t>	</a:t>
            </a:r>
            <a:r>
              <a:rPr lang="en-US" b="1" dirty="0" smtClean="0">
                <a:solidFill>
                  <a:srgbClr val="003300"/>
                </a:solidFill>
              </a:rPr>
              <a:t>3-ring binder</a:t>
            </a:r>
          </a:p>
          <a:p>
            <a:pPr marL="0" indent="0">
              <a:buNone/>
            </a:pPr>
            <a:endParaRPr lang="en-US" b="1" dirty="0" smtClean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003300"/>
                </a:solidFill>
              </a:rPr>
              <a:t>Class learning Objective:</a:t>
            </a:r>
          </a:p>
          <a:p>
            <a:pPr marL="0" indent="0">
              <a:buNone/>
            </a:pPr>
            <a:endParaRPr lang="en-US" b="1" dirty="0" smtClean="0">
              <a:solidFill>
                <a:srgbClr val="003300"/>
              </a:solidFill>
            </a:endParaRPr>
          </a:p>
          <a:p>
            <a:pPr marL="0" indent="0" algn="ctr">
              <a:buNone/>
            </a:pPr>
            <a:r>
              <a:rPr lang="en-US" sz="3600" b="1" i="1" dirty="0">
                <a:latin typeface="Aharoni" pitchFamily="2" charset="-79"/>
                <a:cs typeface="Aharoni" pitchFamily="2" charset="-79"/>
              </a:rPr>
              <a:t>Students will analyze and categorize function TABLES, GRAPHS and EQUATIONS.</a:t>
            </a: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C:\Users\dstarbu\AppData\Local\Microsoft\Windows\Temporary Internet Files\Content.IE5\CMI2UCKP\MC9003407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901" y="3127176"/>
            <a:ext cx="2319687" cy="154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93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X – Per.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 TODAY: Pg</a:t>
            </a:r>
            <a:r>
              <a:rPr lang="en-US" b="1" dirty="0">
                <a:solidFill>
                  <a:srgbClr val="FF0000"/>
                </a:solidFill>
              </a:rPr>
              <a:t>. 366/ #1-24</a:t>
            </a:r>
          </a:p>
          <a:p>
            <a:r>
              <a:rPr lang="en-US" dirty="0" smtClean="0"/>
              <a:t>With your calculator, Complete Pg. 367/ #29-40</a:t>
            </a:r>
            <a:endParaRPr lang="en-US" dirty="0"/>
          </a:p>
        </p:txBody>
      </p:sp>
      <p:pic>
        <p:nvPicPr>
          <p:cNvPr id="19460" name="Picture 4" descr="C:\Users\dstarbu\AppData\Local\Microsoft\Windows\Temporary Internet Files\Content.IE5\CMI2UCKP\MC90004821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753411"/>
            <a:ext cx="5284105" cy="280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90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85157"/>
            <a:ext cx="8610600" cy="5715000"/>
          </a:xfrm>
        </p:spPr>
        <p:txBody>
          <a:bodyPr>
            <a:normAutofit fontScale="25000" lnSpcReduction="20000"/>
          </a:bodyPr>
          <a:lstStyle/>
          <a:p>
            <a:r>
              <a:rPr lang="en-US" sz="7200" dirty="0" smtClean="0"/>
              <a:t>Given the RIGHT TRIANGLE </a:t>
            </a:r>
            <a:r>
              <a:rPr lang="en-US" sz="7200" b="1" dirty="0" smtClean="0">
                <a:latin typeface="Symbol" pitchFamily="18" charset="2"/>
              </a:rPr>
              <a:t>D</a:t>
            </a:r>
            <a:r>
              <a:rPr lang="en-US" sz="7200" b="1" dirty="0" smtClean="0"/>
              <a:t>ABC </a:t>
            </a:r>
            <a:r>
              <a:rPr lang="en-US" sz="7200" dirty="0" smtClean="0"/>
              <a:t>with SIN B =</a:t>
            </a:r>
            <a:endParaRPr lang="en-US" sz="7200" dirty="0"/>
          </a:p>
          <a:p>
            <a:pPr marL="0" indent="0">
              <a:buNone/>
            </a:pPr>
            <a:r>
              <a:rPr lang="en-US" sz="7200" dirty="0" smtClean="0"/>
              <a:t>		    A</a:t>
            </a:r>
          </a:p>
          <a:p>
            <a:pPr marL="0" indent="0">
              <a:buNone/>
            </a:pPr>
            <a:endParaRPr lang="en-US" sz="7200" dirty="0"/>
          </a:p>
          <a:p>
            <a:pPr marL="0" indent="0">
              <a:buNone/>
            </a:pPr>
            <a:endParaRPr lang="en-US" sz="7200" dirty="0" smtClean="0"/>
          </a:p>
          <a:p>
            <a:pPr marL="0" indent="0">
              <a:buNone/>
            </a:pPr>
            <a:endParaRPr lang="en-US" sz="7200" dirty="0"/>
          </a:p>
          <a:p>
            <a:pPr marL="0" indent="0">
              <a:buNone/>
            </a:pPr>
            <a:endParaRPr lang="en-US" sz="7200" dirty="0" smtClean="0"/>
          </a:p>
          <a:p>
            <a:pPr marL="0" indent="0">
              <a:buNone/>
            </a:pPr>
            <a:r>
              <a:rPr lang="en-US" sz="7200" dirty="0"/>
              <a:t>	</a:t>
            </a:r>
            <a:r>
              <a:rPr lang="en-US" sz="7200" dirty="0" smtClean="0"/>
              <a:t>	</a:t>
            </a:r>
          </a:p>
          <a:p>
            <a:pPr marL="0" indent="0">
              <a:buNone/>
            </a:pPr>
            <a:r>
              <a:rPr lang="en-US" sz="7200" dirty="0" smtClean="0"/>
              <a:t>		</a:t>
            </a:r>
          </a:p>
          <a:p>
            <a:pPr marL="0" indent="0">
              <a:buNone/>
            </a:pPr>
            <a:endParaRPr lang="en-US" sz="7200" dirty="0" smtClean="0"/>
          </a:p>
          <a:p>
            <a:pPr marL="0" indent="0">
              <a:buNone/>
            </a:pPr>
            <a:r>
              <a:rPr lang="en-US" sz="7200" dirty="0" smtClean="0"/>
              <a:t>                                 C					    B</a:t>
            </a:r>
          </a:p>
          <a:p>
            <a:pPr marL="0" indent="0">
              <a:buNone/>
            </a:pPr>
            <a:r>
              <a:rPr lang="en-US" sz="8600" b="1" dirty="0" smtClean="0"/>
              <a:t>Find:</a:t>
            </a:r>
          </a:p>
          <a:p>
            <a:pPr marL="0" indent="0">
              <a:buNone/>
            </a:pPr>
            <a:r>
              <a:rPr lang="en-US" sz="8600" dirty="0" smtClean="0"/>
              <a:t>COS B, TAN B, CSC B, SEC B and COT B </a:t>
            </a:r>
          </a:p>
          <a:p>
            <a:pPr marL="0" indent="0">
              <a:buNone/>
            </a:pPr>
            <a:r>
              <a:rPr lang="en-US" sz="8600" dirty="0" smtClean="0"/>
              <a:t>SIN A, COS A, TAN A, CSC A, SEC A and COT A</a:t>
            </a:r>
          </a:p>
          <a:p>
            <a:pPr marL="0" indent="0">
              <a:buNone/>
            </a:pPr>
            <a:r>
              <a:rPr lang="en-US" sz="8600" b="1" dirty="0" smtClean="0"/>
              <a:t>Find:     </a:t>
            </a:r>
            <a:r>
              <a:rPr lang="en-US" sz="8600" dirty="0" smtClean="0"/>
              <a:t>A using INVERSE TRIG</a:t>
            </a:r>
          </a:p>
          <a:p>
            <a:pPr marL="0" indent="0">
              <a:buNone/>
            </a:pPr>
            <a:r>
              <a:rPr lang="en-US" sz="8600" dirty="0" smtClean="0"/>
              <a:t> </a:t>
            </a:r>
          </a:p>
          <a:p>
            <a:pPr marL="0" indent="0">
              <a:buNone/>
            </a:pPr>
            <a:r>
              <a:rPr lang="en-US" sz="11200" b="1" dirty="0" smtClean="0">
                <a:solidFill>
                  <a:srgbClr val="FF0000"/>
                </a:solidFill>
              </a:rPr>
              <a:t>HW: Pg. 367/ #41-58, 61, 62</a:t>
            </a:r>
          </a:p>
          <a:p>
            <a:pPr marL="0" indent="0">
              <a:buNone/>
            </a:pPr>
            <a:r>
              <a:rPr lang="en-US" sz="11200" b="1" dirty="0" smtClean="0">
                <a:solidFill>
                  <a:srgbClr val="003300"/>
                </a:solidFill>
              </a:rPr>
              <a:t>EXIT: Arc Measure, Angle Conversions</a:t>
            </a:r>
            <a:endParaRPr lang="en-US" sz="11200" b="1" dirty="0">
              <a:solidFill>
                <a:srgbClr val="003300"/>
              </a:solidFill>
            </a:endParaRPr>
          </a:p>
        </p:txBody>
      </p:sp>
      <p:sp>
        <p:nvSpPr>
          <p:cNvPr id="4" name="Right Triangle 3"/>
          <p:cNvSpPr/>
          <p:nvPr/>
        </p:nvSpPr>
        <p:spPr>
          <a:xfrm>
            <a:off x="2509157" y="1447800"/>
            <a:ext cx="4190999" cy="2286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514600" y="3581400"/>
            <a:ext cx="1524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074689"/>
              </p:ext>
            </p:extLst>
          </p:nvPr>
        </p:nvGraphicFramePr>
        <p:xfrm>
          <a:off x="5867400" y="670832"/>
          <a:ext cx="45720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467" name="Equation" r:id="rId3" imgW="203040" imgH="393480" progId="Equation.DSMT4">
                  <p:embed/>
                </p:oleObj>
              </mc:Choice>
              <mc:Fallback>
                <p:oleObj name="Equation" r:id="rId3" imgW="2030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5867400" y="670832"/>
                        <a:ext cx="457200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524311"/>
              </p:ext>
            </p:extLst>
          </p:nvPr>
        </p:nvGraphicFramePr>
        <p:xfrm>
          <a:off x="914400" y="5029200"/>
          <a:ext cx="533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468" name="Equation" r:id="rId4" imgW="164880" imgH="139680" progId="Equation.DSMT4">
                  <p:embed/>
                </p:oleObj>
              </mc:Choice>
              <mc:Fallback>
                <p:oleObj name="Equation" r:id="rId4" imgW="1648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5029200"/>
                        <a:ext cx="533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844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828800" y="4038600"/>
            <a:ext cx="5029200" cy="2590800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001000" cy="5410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FF0000"/>
                </a:solidFill>
              </a:rPr>
              <a:t>HW </a:t>
            </a:r>
            <a:r>
              <a:rPr lang="en-US" sz="3000" b="1" dirty="0" smtClean="0">
                <a:solidFill>
                  <a:srgbClr val="FF0000"/>
                </a:solidFill>
              </a:rPr>
              <a:t>DUE: </a:t>
            </a:r>
            <a:r>
              <a:rPr lang="en-US" sz="3200" b="1" dirty="0">
                <a:solidFill>
                  <a:srgbClr val="FF0000"/>
                </a:solidFill>
              </a:rPr>
              <a:t>Pg. 367/ #41-58, 61, 62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Copy the CLASS OBJECTIVE in the CW Section of your binder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Solving Triangles</a:t>
            </a:r>
          </a:p>
          <a:p>
            <a:pPr marL="0" indent="0">
              <a:buNone/>
            </a:pPr>
            <a:r>
              <a:rPr lang="en-US" dirty="0" smtClean="0">
                <a:latin typeface="+mj-lt"/>
              </a:rPr>
              <a:t>Using TRIG, Find all SIDE LENGTHS and ANGLE</a:t>
            </a:r>
          </a:p>
          <a:p>
            <a:pPr marL="0" indent="0">
              <a:buNone/>
            </a:pPr>
            <a:r>
              <a:rPr lang="en-US" dirty="0" smtClean="0">
                <a:latin typeface="+mj-lt"/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latin typeface="+mj-lt"/>
              </a:rPr>
              <a:t>MEASURES for the triangle if SIN     = </a:t>
            </a:r>
            <a:endParaRPr lang="en-US" dirty="0" smtClean="0">
              <a:latin typeface="Euclid Symbol" pitchFamily="18" charset="2"/>
            </a:endParaRPr>
          </a:p>
          <a:p>
            <a:pPr marL="0" indent="0">
              <a:buNone/>
            </a:pPr>
            <a:endParaRPr lang="en-US" dirty="0">
              <a:latin typeface="Euclid Symbol" pitchFamily="18" charset="2"/>
            </a:endParaRPr>
          </a:p>
          <a:p>
            <a:pPr marL="0" indent="0">
              <a:buNone/>
            </a:pPr>
            <a:endParaRPr lang="en-US" dirty="0" smtClean="0">
              <a:latin typeface="Euclid Symbol" pitchFamily="18" charset="2"/>
            </a:endParaRPr>
          </a:p>
          <a:p>
            <a:pPr marL="0" indent="0">
              <a:buNone/>
            </a:pPr>
            <a:r>
              <a:rPr lang="en-US" dirty="0" smtClean="0">
                <a:latin typeface="Euclid Symbol" pitchFamily="18" charset="2"/>
              </a:rPr>
              <a:t>					    </a:t>
            </a:r>
          </a:p>
          <a:p>
            <a:pPr marL="0" indent="0">
              <a:buNone/>
            </a:pPr>
            <a:r>
              <a:rPr lang="en-US" sz="3600" dirty="0">
                <a:latin typeface="Euclid Symbol" pitchFamily="18" charset="2"/>
              </a:rPr>
              <a:t>	</a:t>
            </a:r>
            <a:r>
              <a:rPr lang="en-US" sz="3600" dirty="0" smtClean="0">
                <a:latin typeface="Euclid Symbol" pitchFamily="18" charset="2"/>
              </a:rPr>
              <a:t>				     </a:t>
            </a:r>
          </a:p>
          <a:p>
            <a:pPr marL="0" indent="0">
              <a:buNone/>
            </a:pPr>
            <a:r>
              <a:rPr lang="en-US" sz="3600" dirty="0">
                <a:latin typeface="Euclid Symbol" pitchFamily="18" charset="2"/>
              </a:rPr>
              <a:t>	</a:t>
            </a:r>
            <a:r>
              <a:rPr lang="en-US" sz="3600" dirty="0" smtClean="0">
                <a:latin typeface="Euclid Symbol" pitchFamily="18" charset="2"/>
              </a:rPr>
              <a:t>				     </a:t>
            </a:r>
          </a:p>
          <a:p>
            <a:pPr marL="0" indent="0">
              <a:buNone/>
            </a:pPr>
            <a:r>
              <a:rPr lang="en-US" sz="3600" dirty="0">
                <a:latin typeface="Euclid Symbol" pitchFamily="18" charset="2"/>
              </a:rPr>
              <a:t>	</a:t>
            </a:r>
            <a:r>
              <a:rPr lang="en-US" sz="3600" dirty="0" smtClean="0">
                <a:latin typeface="Euclid Symbol" pitchFamily="18" charset="2"/>
              </a:rPr>
              <a:t>				</a:t>
            </a:r>
          </a:p>
          <a:p>
            <a:pPr marL="0" indent="0">
              <a:buNone/>
            </a:pPr>
            <a:r>
              <a:rPr lang="en-US" sz="3600" dirty="0">
                <a:latin typeface="Euclid Symbol" pitchFamily="18" charset="2"/>
              </a:rPr>
              <a:t>	</a:t>
            </a:r>
            <a:r>
              <a:rPr lang="en-US" sz="3600" dirty="0" smtClean="0">
                <a:latin typeface="Euclid Symbol" pitchFamily="18" charset="2"/>
              </a:rPr>
              <a:t>					a</a:t>
            </a:r>
            <a:endParaRPr lang="en-US" sz="3600" b="1" dirty="0">
              <a:solidFill>
                <a:schemeClr val="tx2">
                  <a:lumMod val="75000"/>
                </a:schemeClr>
              </a:solidFill>
              <a:latin typeface="Euclid Symbol" pitchFamily="18" charset="2"/>
            </a:endParaRPr>
          </a:p>
          <a:p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329422"/>
              </p:ext>
            </p:extLst>
          </p:nvPr>
        </p:nvGraphicFramePr>
        <p:xfrm>
          <a:off x="1863213" y="4254500"/>
          <a:ext cx="444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049" name="Equation" r:id="rId3" imgW="126720" imgH="177480" progId="Equation.DSMT4">
                  <p:embed/>
                </p:oleObj>
              </mc:Choice>
              <mc:Fallback>
                <p:oleObj name="Equation" r:id="rId3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3213" y="4254500"/>
                        <a:ext cx="4445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509747"/>
              </p:ext>
            </p:extLst>
          </p:nvPr>
        </p:nvGraphicFramePr>
        <p:xfrm>
          <a:off x="5105400" y="3384550"/>
          <a:ext cx="40832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050" name="Equation" r:id="rId5" imgW="126720" imgH="177480" progId="Equation.DSMT4">
                  <p:embed/>
                </p:oleObj>
              </mc:Choice>
              <mc:Fallback>
                <p:oleObj name="Equation" r:id="rId5" imgW="126720" imgH="177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384550"/>
                        <a:ext cx="40832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587166"/>
              </p:ext>
            </p:extLst>
          </p:nvPr>
        </p:nvGraphicFramePr>
        <p:xfrm>
          <a:off x="5638800" y="3178175"/>
          <a:ext cx="7493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051" name="Equation" r:id="rId7" imgW="203040" imgH="393480" progId="Equation.DSMT4">
                  <p:embed/>
                </p:oleObj>
              </mc:Choice>
              <mc:Fallback>
                <p:oleObj name="Equation" r:id="rId7" imgW="2030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800" y="3178175"/>
                        <a:ext cx="749300" cy="936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1828800" y="6400800"/>
            <a:ext cx="2286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6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dstarbu\AppData\Local\Microsoft\Windows\Temporary Internet Files\Content.IE5\PGPRM0DQ\MC900296185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0096">
            <a:off x="6705600" y="588544"/>
            <a:ext cx="2193765" cy="637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0358" y="1600200"/>
            <a:ext cx="6705600" cy="4873752"/>
          </a:xfrm>
        </p:spPr>
        <p:txBody>
          <a:bodyPr/>
          <a:lstStyle/>
          <a:p>
            <a:r>
              <a:rPr lang="en-US" dirty="0" smtClean="0"/>
              <a:t>A monkey sees a coconut in a tree. He is looking at the coconut at an angle of 54</a:t>
            </a:r>
            <a:r>
              <a:rPr lang="en-US" baseline="30000" dirty="0" smtClean="0"/>
              <a:t>0</a:t>
            </a:r>
            <a:r>
              <a:rPr lang="en-US" dirty="0" smtClean="0"/>
              <a:t>, and he is standing 32 ft. from the tree. </a:t>
            </a:r>
            <a:endParaRPr lang="en-US" dirty="0"/>
          </a:p>
          <a:p>
            <a:r>
              <a:rPr lang="en-US" dirty="0" smtClean="0"/>
              <a:t>How high up is the coconut?</a:t>
            </a:r>
          </a:p>
          <a:p>
            <a:pPr marL="0" indent="0">
              <a:buNone/>
            </a:pPr>
            <a:r>
              <a:rPr lang="en-US" dirty="0" smtClean="0"/>
              <a:t>1.	Draw a sketch of the situation, </a:t>
            </a:r>
          </a:p>
          <a:p>
            <a:pPr marL="0" indent="0">
              <a:buNone/>
            </a:pPr>
            <a:r>
              <a:rPr lang="en-US" dirty="0" smtClean="0"/>
              <a:t>      	labeling the given information.</a:t>
            </a:r>
          </a:p>
          <a:p>
            <a:pPr marL="0" indent="0">
              <a:buNone/>
            </a:pPr>
            <a:r>
              <a:rPr lang="en-US" dirty="0" smtClean="0"/>
              <a:t>2.	Find the height of the tree,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showing all work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9460" name="Picture 4" descr="C:\Users\dstarbu\AppData\Local\Microsoft\Windows\Temporary Internet Files\Content.IE5\IZBTUQPK\MM900040925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" y="4755248"/>
            <a:ext cx="1590675" cy="205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C:\Users\dstarbu\AppData\Local\Microsoft\Windows\Temporary Internet Files\Content.IE5\674N5YB1\MM900046635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238750"/>
            <a:ext cx="2566358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dstarbu\AppData\Local\Microsoft\Windows\Temporary Internet Files\Content.IE5\674N5YB1\MM900046635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182" y="2743200"/>
            <a:ext cx="4760141" cy="406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28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7467600" cy="838200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914400"/>
            <a:ext cx="7467600" cy="58674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Copy the CLASS OBJECTIVE in the CW Section of your 3-ring binder</a:t>
            </a:r>
          </a:p>
          <a:p>
            <a:r>
              <a:rPr lang="en-US" dirty="0" smtClean="0"/>
              <a:t>Draw a sketch of the problem and solve for the missing values:</a:t>
            </a:r>
          </a:p>
          <a:p>
            <a:pPr marL="457200" indent="-457200">
              <a:buAutoNum type="arabicPeriod"/>
            </a:pPr>
            <a:r>
              <a:rPr lang="en-US" dirty="0" smtClean="0"/>
              <a:t>Mr. Banks is flying his kite. The kite is 60 feet in the air and he can see it at an angle of 66</a:t>
            </a:r>
            <a:r>
              <a:rPr lang="en-US" baseline="30000" dirty="0" smtClean="0"/>
              <a:t>0</a:t>
            </a:r>
            <a:r>
              <a:rPr lang="en-US" dirty="0" smtClean="0"/>
              <a:t>. How long is the string on the kite?</a:t>
            </a:r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r>
              <a:rPr lang="en-US" dirty="0" smtClean="0"/>
              <a:t>Mr. Banks has his kite stuck in a tree. He can see the kite at an angle of 40</a:t>
            </a:r>
            <a:r>
              <a:rPr lang="en-US" baseline="30000" dirty="0" smtClean="0"/>
              <a:t>0</a:t>
            </a:r>
            <a:r>
              <a:rPr lang="en-US" dirty="0"/>
              <a:t> </a:t>
            </a:r>
            <a:r>
              <a:rPr lang="en-US" dirty="0" smtClean="0"/>
              <a:t>when he is 18 feet from the base of the tree. How high in the tree is the kite stranded?</a:t>
            </a:r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smtClean="0"/>
              <a:t>A 20 ft. ladder is against the wall, with the base of the ladder 2.5 feet from the wall. What is the angle formed with the ladder against the wall?</a:t>
            </a:r>
            <a:endParaRPr lang="en-US" dirty="0"/>
          </a:p>
        </p:txBody>
      </p:sp>
      <p:pic>
        <p:nvPicPr>
          <p:cNvPr id="20482" name="Picture 2" descr="C:\Users\dstarbu\AppData\Local\Microsoft\Windows\Temporary Internet Files\Content.IE5\CMI2UCKP\MM90023649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95600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94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848600" cy="1143000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br>
              <a:rPr lang="en-US" dirty="0" smtClean="0"/>
            </a:br>
            <a:r>
              <a:rPr lang="en-US" b="1" dirty="0">
                <a:solidFill>
                  <a:srgbClr val="FF0000"/>
                </a:solidFill>
              </a:rPr>
              <a:t>HW: Pg. 381/ #1-12, 21-36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295400"/>
            <a:ext cx="8534400" cy="5410200"/>
          </a:xfrm>
        </p:spPr>
        <p:txBody>
          <a:bodyPr>
            <a:normAutofit fontScale="92500" lnSpcReduction="20000"/>
          </a:bodyPr>
          <a:lstStyle/>
          <a:p>
            <a:r>
              <a:rPr lang="en-US" sz="3000" b="1" dirty="0" smtClean="0">
                <a:solidFill>
                  <a:srgbClr val="003300"/>
                </a:solidFill>
              </a:rPr>
              <a:t>EXIT Quiz</a:t>
            </a:r>
          </a:p>
          <a:p>
            <a:endParaRPr lang="en-US" dirty="0"/>
          </a:p>
          <a:p>
            <a:r>
              <a:rPr lang="en-US" sz="2600" b="1" dirty="0" smtClean="0"/>
              <a:t>Find the REFERENCE Angle </a:t>
            </a:r>
          </a:p>
          <a:p>
            <a:r>
              <a:rPr lang="en-US" sz="2600" b="1" dirty="0" smtClean="0"/>
              <a:t>for each: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1.	410</a:t>
            </a:r>
            <a:r>
              <a:rPr lang="en-US" baseline="30000" dirty="0" smtClean="0"/>
              <a:t>0</a:t>
            </a:r>
            <a:r>
              <a:rPr lang="en-US" dirty="0" smtClean="0"/>
              <a:t>	</a:t>
            </a:r>
          </a:p>
          <a:p>
            <a:endParaRPr lang="en-US" dirty="0" smtClean="0"/>
          </a:p>
          <a:p>
            <a:r>
              <a:rPr lang="en-US" dirty="0" smtClean="0"/>
              <a:t>2.	540</a:t>
            </a:r>
            <a:r>
              <a:rPr lang="en-US" baseline="30000" dirty="0" smtClean="0"/>
              <a:t>0</a:t>
            </a:r>
            <a:r>
              <a:rPr lang="en-US" dirty="0" smtClean="0"/>
              <a:t>	</a:t>
            </a:r>
          </a:p>
          <a:p>
            <a:pPr marL="0" indent="0">
              <a:buNone/>
            </a:pPr>
            <a:endParaRPr lang="en-US" baseline="30000" dirty="0" smtClean="0"/>
          </a:p>
          <a:p>
            <a:r>
              <a:rPr lang="en-US" dirty="0" smtClean="0"/>
              <a:t>3.	-420</a:t>
            </a:r>
            <a:r>
              <a:rPr lang="en-US" baseline="30000" dirty="0" smtClean="0"/>
              <a:t>0	</a:t>
            </a:r>
            <a:endParaRPr lang="en-US" dirty="0" smtClean="0"/>
          </a:p>
          <a:p>
            <a:endParaRPr lang="en-US" baseline="30000" dirty="0"/>
          </a:p>
          <a:p>
            <a:endParaRPr lang="en-US" baseline="30000" dirty="0" smtClean="0"/>
          </a:p>
          <a:p>
            <a:r>
              <a:rPr lang="en-US" dirty="0" smtClean="0"/>
              <a:t>Mr. Nibs, the cat,  is stuck in a tree 18 feet above the ground.  Stella is 24 feet from the base of the tree. At what angle does  Stella  see Mr. Nibs?</a:t>
            </a:r>
          </a:p>
          <a:p>
            <a:pPr marL="0" indent="0">
              <a:buNone/>
            </a:pPr>
            <a:r>
              <a:rPr lang="en-US" dirty="0" smtClean="0"/>
              <a:t>4. Draw the triangle for the situation  and find    . </a:t>
            </a:r>
            <a:r>
              <a:rPr lang="en-US" baseline="30000" dirty="0" smtClean="0"/>
              <a:t>	</a:t>
            </a:r>
            <a:endParaRPr lang="en-US" baseline="30000" dirty="0"/>
          </a:p>
        </p:txBody>
      </p:sp>
      <p:pic>
        <p:nvPicPr>
          <p:cNvPr id="20484" name="Picture 4" descr="C:\Users\dstarbu\AppData\Local\Microsoft\Windows\Temporary Internet Files\Content.IE5\7LT6WO9R\MC90032646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466" y="76200"/>
            <a:ext cx="1163534" cy="93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C:\Users\dstarbu\AppData\Local\Microsoft\Windows\Temporary Internet Files\Content.IE5\IZBTUQPK\MC90036552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799" y="545142"/>
            <a:ext cx="3574783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864013"/>
              </p:ext>
            </p:extLst>
          </p:nvPr>
        </p:nvGraphicFramePr>
        <p:xfrm>
          <a:off x="6324600" y="5994400"/>
          <a:ext cx="37854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91" name="Equation" r:id="rId5" imgW="126720" imgH="177480" progId="Equation.DSMT4">
                  <p:embed/>
                </p:oleObj>
              </mc:Choice>
              <mc:Fallback>
                <p:oleObj name="Equation" r:id="rId5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24600" y="5994400"/>
                        <a:ext cx="37854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491" name="Picture 11" descr="C:\Users\dstarbu\AppData\Local\Microsoft\Windows\Temporary Internet Files\Content.IE5\AW7P62RF\MC900410779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5000" y="3458423"/>
            <a:ext cx="1322561" cy="172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27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HW DUE: Pg. 381/ #1-12, </a:t>
            </a:r>
            <a:r>
              <a:rPr lang="en-US" b="1" dirty="0" smtClean="0">
                <a:solidFill>
                  <a:srgbClr val="FF0000"/>
                </a:solidFill>
              </a:rPr>
              <a:t>21-36</a:t>
            </a:r>
          </a:p>
          <a:p>
            <a:r>
              <a:rPr lang="en-US" b="1" dirty="0">
                <a:solidFill>
                  <a:srgbClr val="FF0000"/>
                </a:solidFill>
              </a:rPr>
              <a:t>HW: Pg. 381/ #55-60, </a:t>
            </a:r>
            <a:r>
              <a:rPr lang="en-US" b="1" dirty="0" smtClean="0">
                <a:solidFill>
                  <a:srgbClr val="FF0000"/>
                </a:solidFill>
              </a:rPr>
              <a:t>62-66 Due MONDAY Nov. 26</a:t>
            </a:r>
          </a:p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In Class: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WSheet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‘Did You Hear About…”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21506" name="Picture 2" descr="C:\Users\dstarbu\AppData\Local\Microsoft\Windows\Temporary Internet Files\Content.IE5\IZBTUQPK\MC90015171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799" y="3505200"/>
            <a:ext cx="3384791" cy="264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56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077200" cy="517855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DUE: </a:t>
            </a:r>
            <a:r>
              <a:rPr lang="en-US" b="1" dirty="0">
                <a:solidFill>
                  <a:srgbClr val="FF0000"/>
                </a:solidFill>
              </a:rPr>
              <a:t>Pg. 381/ #1-12, 21-36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With your group, complete Pg. 381/ #37-48</a:t>
            </a: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>
              <a:solidFill>
                <a:srgbClr val="0033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HW: Pg. 381/ #55-60, 62-66</a:t>
            </a:r>
            <a:endParaRPr lang="en-US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21506" name="Picture 2" descr="C:\Users\dstarbu\AppData\Local\Microsoft\Windows\Temporary Internet Files\Content.IE5\674N5YB1\MC91022102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62844"/>
            <a:ext cx="3810000" cy="253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87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HW DUE: </a:t>
            </a:r>
            <a:r>
              <a:rPr lang="en-US" b="1" dirty="0">
                <a:solidFill>
                  <a:srgbClr val="FF0000"/>
                </a:solidFill>
              </a:rPr>
              <a:t>Pg. 381/ #55-60, </a:t>
            </a:r>
            <a:r>
              <a:rPr lang="en-US" b="1" dirty="0" smtClean="0">
                <a:solidFill>
                  <a:srgbClr val="FF0000"/>
                </a:solidFill>
              </a:rPr>
              <a:t>62-66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Make-Up work, test corrections due TODAY, 3:00 pm.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You need: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Graph paper, pencil, calculator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 smtClean="0"/>
              <a:t>With your group, complete the TRIG table on your YELLOW page notes. Refer to the UNIT CIRCLE on pg. 380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Graph on </a:t>
            </a:r>
            <a:r>
              <a:rPr lang="en-US" b="1" u="sng" dirty="0" smtClean="0">
                <a:solidFill>
                  <a:srgbClr val="FF0000"/>
                </a:solidFill>
              </a:rPr>
              <a:t>Graph Paper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SIN x + 3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COS (x – 3)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SIN (3x)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COS (x/3)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1507" name="Picture 3" descr="C:\Users\dstarbu\AppData\Local\Microsoft\Windows\Temporary Internet Files\Content.IE5\CMI2UCKP\MC90023396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450727"/>
            <a:ext cx="2559113" cy="203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5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C:\Users\dstarbu\AppData\Local\Microsoft\Windows\Temporary Internet Files\Content.IE5\CMI2UCKP\MC90043840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16" y="114228"/>
            <a:ext cx="8444884" cy="6337684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Per,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7618863" cy="5257800"/>
          </a:xfrm>
        </p:spPr>
        <p:txBody>
          <a:bodyPr/>
          <a:lstStyle/>
          <a:p>
            <a:r>
              <a:rPr lang="en-US" b="1" dirty="0" smtClean="0"/>
              <a:t>With </a:t>
            </a:r>
            <a:r>
              <a:rPr lang="en-US" b="1" dirty="0"/>
              <a:t>your group, complete the TRIG table on your YELLOW page notes. Refer to the UNIT CIRCLE on pg. 380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</a:t>
            </a:r>
            <a:r>
              <a:rPr lang="en-US" b="1" dirty="0">
                <a:solidFill>
                  <a:srgbClr val="C00000"/>
                </a:solidFill>
              </a:rPr>
              <a:t>DUE: Graph on </a:t>
            </a:r>
            <a:r>
              <a:rPr lang="en-US" b="1" u="sng" dirty="0">
                <a:solidFill>
                  <a:srgbClr val="C00000"/>
                </a:solidFill>
              </a:rPr>
              <a:t>Graph Paper</a:t>
            </a:r>
            <a:r>
              <a:rPr lang="en-US" b="1" dirty="0">
                <a:solidFill>
                  <a:srgbClr val="C00000"/>
                </a:solidFill>
              </a:rPr>
              <a:t>:</a:t>
            </a:r>
          </a:p>
          <a:p>
            <a:pPr lvl="1"/>
            <a:r>
              <a:rPr lang="en-US" b="1" dirty="0">
                <a:solidFill>
                  <a:srgbClr val="C00000"/>
                </a:solidFill>
              </a:rPr>
              <a:t>SIN x + 3</a:t>
            </a:r>
          </a:p>
          <a:p>
            <a:pPr lvl="1"/>
            <a:r>
              <a:rPr lang="en-US" b="1" dirty="0">
                <a:solidFill>
                  <a:srgbClr val="C00000"/>
                </a:solidFill>
              </a:rPr>
              <a:t>COS (x – 3)</a:t>
            </a:r>
          </a:p>
          <a:p>
            <a:pPr lvl="1"/>
            <a:r>
              <a:rPr lang="en-US" b="1" dirty="0">
                <a:solidFill>
                  <a:srgbClr val="C00000"/>
                </a:solidFill>
              </a:rPr>
              <a:t>SIN (3x)</a:t>
            </a:r>
          </a:p>
          <a:p>
            <a:pPr lvl="1"/>
            <a:r>
              <a:rPr lang="en-US" b="1" dirty="0">
                <a:solidFill>
                  <a:srgbClr val="C00000"/>
                </a:solidFill>
              </a:rPr>
              <a:t>COS (x/3)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You </a:t>
            </a:r>
            <a:r>
              <a:rPr lang="en-US" b="1" dirty="0">
                <a:solidFill>
                  <a:srgbClr val="002060"/>
                </a:solidFill>
              </a:rPr>
              <a:t>need: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SIN X and COS X Graphs, pencil</a:t>
            </a:r>
            <a:r>
              <a:rPr lang="en-US" b="1" dirty="0">
                <a:solidFill>
                  <a:srgbClr val="002060"/>
                </a:solidFill>
              </a:rPr>
              <a:t>, </a:t>
            </a:r>
            <a:r>
              <a:rPr lang="en-US" b="1" dirty="0" smtClean="0">
                <a:solidFill>
                  <a:srgbClr val="002060"/>
                </a:solidFill>
              </a:rPr>
              <a:t>calculator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b="1" dirty="0" smtClean="0">
                <a:solidFill>
                  <a:srgbClr val="FF0000"/>
                </a:solidFill>
              </a:rPr>
              <a:t>HW: Pg. 393/ #1-22</a:t>
            </a:r>
            <a:endParaRPr lang="en-US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29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Learning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371600"/>
            <a:ext cx="7772400" cy="5181600"/>
          </a:xfrm>
        </p:spPr>
        <p:txBody>
          <a:bodyPr>
            <a:normAutofit/>
          </a:bodyPr>
          <a:lstStyle/>
          <a:p>
            <a:r>
              <a:rPr lang="en-US" sz="3600" b="1" i="1" dirty="0" smtClean="0"/>
              <a:t>Students will analyze and categorize function TABLES, GRAPHS and EQUATIONS.</a:t>
            </a:r>
          </a:p>
          <a:p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CW-Complete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your group: Quick Review 1.1 Pg. 81</a:t>
            </a:r>
          </a:p>
          <a:p>
            <a:endParaRPr lang="en-US" sz="3600" b="1" i="1" dirty="0" smtClean="0"/>
          </a:p>
          <a:p>
            <a:endParaRPr lang="en-US" sz="3600" b="1" i="1" dirty="0"/>
          </a:p>
          <a:p>
            <a:pPr marL="0" indent="0">
              <a:buNone/>
            </a:pPr>
            <a:endParaRPr lang="en-US" sz="3600" b="1" i="1" dirty="0"/>
          </a:p>
        </p:txBody>
      </p:sp>
      <p:pic>
        <p:nvPicPr>
          <p:cNvPr id="5" name="Picture 3" descr="C:\Users\dstarbu\AppData\Local\Microsoft\Windows\Temporary Internet Files\Content.IE5\WTZ3S8M0\MC9000788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411040"/>
            <a:ext cx="2619374" cy="244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78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90600"/>
            <a:ext cx="8229600" cy="5483352"/>
          </a:xfrm>
        </p:spPr>
        <p:txBody>
          <a:bodyPr>
            <a:normAutofit fontScale="92500" lnSpcReduction="10000"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600" b="1" dirty="0" smtClean="0">
                <a:solidFill>
                  <a:srgbClr val="FF0000"/>
                </a:solidFill>
              </a:rPr>
              <a:t>HW DUE : </a:t>
            </a:r>
            <a:r>
              <a:rPr lang="en-US" sz="2600" b="1" dirty="0">
                <a:solidFill>
                  <a:srgbClr val="FF0000"/>
                </a:solidFill>
              </a:rPr>
              <a:t>Pg. 393/ #1-22</a:t>
            </a:r>
          </a:p>
          <a:p>
            <a:r>
              <a:rPr lang="en-US" b="1" dirty="0" smtClean="0"/>
              <a:t>For each problem below, state the QUADRANT location of the triangle AND find the 6 TRIG RATIOS for the triangle. </a:t>
            </a:r>
          </a:p>
          <a:p>
            <a:pPr marL="0" indent="0">
              <a:buNone/>
            </a:pPr>
            <a:r>
              <a:rPr lang="en-US" dirty="0" smtClean="0"/>
              <a:t>1.	(-3, 7)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	240</a:t>
            </a:r>
            <a:r>
              <a:rPr lang="en-US" baseline="30000" dirty="0" smtClean="0"/>
              <a:t>0</a:t>
            </a:r>
          </a:p>
          <a:p>
            <a:endParaRPr lang="en-US" baseline="30000" dirty="0" smtClean="0"/>
          </a:p>
          <a:p>
            <a:endParaRPr lang="en-US" baseline="30000" dirty="0" smtClean="0"/>
          </a:p>
          <a:p>
            <a:pPr marL="0" indent="0">
              <a:buNone/>
            </a:pPr>
            <a:r>
              <a:rPr lang="en-US" dirty="0" smtClean="0"/>
              <a:t>3.	Find 3 angles COTERMINAL </a:t>
            </a:r>
          </a:p>
          <a:p>
            <a:pPr marL="0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with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4. 	Find        for the angle </a:t>
            </a:r>
            <a:r>
              <a:rPr lang="en-US" dirty="0"/>
              <a:t>at (3, -8) </a:t>
            </a:r>
          </a:p>
        </p:txBody>
      </p:sp>
      <p:pic>
        <p:nvPicPr>
          <p:cNvPr id="22530" name="Picture 2" descr="C:\Users\dstarbu\AppData\Local\Microsoft\Windows\Temporary Internet Files\Content.IE5\7LT6WO9R\MC90029016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667000"/>
            <a:ext cx="338846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788076"/>
              </p:ext>
            </p:extLst>
          </p:nvPr>
        </p:nvGraphicFramePr>
        <p:xfrm>
          <a:off x="2209800" y="4572000"/>
          <a:ext cx="577850" cy="942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528" name="Equation" r:id="rId4" imgW="241200" imgH="393480" progId="Equation.DSMT4">
                  <p:embed/>
                </p:oleObj>
              </mc:Choice>
              <mc:Fallback>
                <p:oleObj name="Equation" r:id="rId4" imgW="241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09800" y="4572000"/>
                        <a:ext cx="577850" cy="942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605151"/>
              </p:ext>
            </p:extLst>
          </p:nvPr>
        </p:nvGraphicFramePr>
        <p:xfrm>
          <a:off x="2209800" y="5867400"/>
          <a:ext cx="381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529" name="Equation" r:id="rId6" imgW="126720" imgH="177480" progId="Equation.DSMT4">
                  <p:embed/>
                </p:oleObj>
              </mc:Choice>
              <mc:Fallback>
                <p:oleObj name="Equation" r:id="rId6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09800" y="5867400"/>
                        <a:ext cx="381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621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Leaning Tower of Pisa leans at an angle of 4</a:t>
            </a:r>
            <a:r>
              <a:rPr lang="en-US" baseline="30000" dirty="0" smtClean="0"/>
              <a:t>0</a:t>
            </a:r>
            <a:r>
              <a:rPr lang="en-US" dirty="0" smtClean="0"/>
              <a:t> from center. The tower is 186 ft. high at its highest point. How far above the ground is the highest point on the tower?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HW: Pg. 392/ #23-34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C:\Users\dstarbu\AppData\Local\Microsoft\Windows\Temporary Internet Files\Content.IE5\AW7P62RF\MP90040275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124200"/>
            <a:ext cx="2696105" cy="337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58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295400"/>
            <a:ext cx="8153400" cy="48737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600" b="1" dirty="0">
                <a:solidFill>
                  <a:srgbClr val="FF0000"/>
                </a:solidFill>
              </a:rPr>
              <a:t>HW DUE : Pg. </a:t>
            </a:r>
            <a:r>
              <a:rPr lang="en-US" sz="2600" b="1" dirty="0" smtClean="0">
                <a:solidFill>
                  <a:srgbClr val="FF0000"/>
                </a:solidFill>
              </a:rPr>
              <a:t>393/ #1-22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Quick Review Pg. 392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You need: Graph of SIN X and COS X; 	Notes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	</a:t>
            </a:r>
            <a:endParaRPr lang="en-US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Pg. 388/ Examples #4, 5 – Phase Shift Equations of f(x)= </a:t>
            </a:r>
            <a:r>
              <a:rPr lang="en-US" sz="3600" b="1" dirty="0" smtClean="0">
                <a:solidFill>
                  <a:srgbClr val="002060"/>
                </a:solidFill>
              </a:rPr>
              <a:t>a sin (</a:t>
            </a:r>
            <a:r>
              <a:rPr lang="en-US" sz="3600" b="1" dirty="0" err="1" smtClean="0">
                <a:solidFill>
                  <a:srgbClr val="002060"/>
                </a:solidFill>
              </a:rPr>
              <a:t>bx</a:t>
            </a:r>
            <a:r>
              <a:rPr lang="en-US" sz="3600" b="1" dirty="0" smtClean="0">
                <a:solidFill>
                  <a:srgbClr val="002060"/>
                </a:solidFill>
              </a:rPr>
              <a:t> + c) +d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FF0000"/>
                </a:solidFill>
              </a:rPr>
              <a:t>HW: Pg. 392/ #23-34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600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C:\Users\dstarbu\AppData\Local\Microsoft\Windows\Temporary Internet Files\Content.IE5\382GYQO9\MC90015015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419600"/>
            <a:ext cx="3124200" cy="234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53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>
                <a:solidFill>
                  <a:srgbClr val="FF0000"/>
                </a:solidFill>
              </a:rPr>
              <a:t>HW DUE: </a:t>
            </a:r>
            <a:r>
              <a:rPr lang="en-US" sz="2800" b="1" dirty="0">
                <a:solidFill>
                  <a:srgbClr val="FF0000"/>
                </a:solidFill>
              </a:rPr>
              <a:t>Pg. 392/ #23-34</a:t>
            </a:r>
          </a:p>
          <a:p>
            <a:r>
              <a:rPr lang="en-US" dirty="0" smtClean="0"/>
              <a:t>Semester Project – Due at FINAL EXAM</a:t>
            </a:r>
          </a:p>
          <a:p>
            <a:r>
              <a:rPr lang="en-US" sz="3200" b="1" u="sng" dirty="0" smtClean="0">
                <a:solidFill>
                  <a:srgbClr val="FF0000"/>
                </a:solidFill>
              </a:rPr>
              <a:t>NO LATE PROJECTS ACCEPTED!!</a:t>
            </a:r>
          </a:p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Binder Checks MONDAY and TUESDAY</a:t>
            </a:r>
          </a:p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Finish Trig Graph Posters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Pg. 392/ #35-60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3554" name="Picture 2" descr="C:\Users\dstarbu\AppData\Local\Microsoft\Windows\Temporary Internet Files\Content.IE5\GXCNT3Q0\MC90007877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114800"/>
            <a:ext cx="4349363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97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dstarbu\AppData\Local\Microsoft\Windows\Temporary Internet Files\Content.IE5\GXCNT3Q0\MP90044217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04800"/>
            <a:ext cx="2817766" cy="250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05800" cy="5257800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FF0000"/>
                </a:solidFill>
              </a:rPr>
              <a:t>HW: Pg. 392/ #23-34</a:t>
            </a:r>
          </a:p>
          <a:p>
            <a:r>
              <a:rPr lang="en-US" dirty="0" smtClean="0"/>
              <a:t>Group Trig Graphing </a:t>
            </a:r>
          </a:p>
          <a:p>
            <a:r>
              <a:rPr lang="en-US" dirty="0" smtClean="0"/>
              <a:t>Each INDIVIDUAL will complete the following in the CW Section of your binder, each GROUP will complete on a POSTER:</a:t>
            </a:r>
          </a:p>
          <a:p>
            <a:pPr lvl="1"/>
            <a:r>
              <a:rPr lang="en-US" dirty="0" smtClean="0"/>
              <a:t>A TABLE showing 3 PERIODS of your function</a:t>
            </a:r>
          </a:p>
          <a:p>
            <a:pPr lvl="1"/>
            <a:r>
              <a:rPr lang="en-US" dirty="0" smtClean="0"/>
              <a:t>A GRAPH </a:t>
            </a:r>
            <a:r>
              <a:rPr lang="en-US" dirty="0"/>
              <a:t>showing </a:t>
            </a:r>
            <a:r>
              <a:rPr lang="en-US" dirty="0" smtClean="0"/>
              <a:t>3 </a:t>
            </a:r>
            <a:r>
              <a:rPr lang="en-US" dirty="0"/>
              <a:t>PERIODS of your </a:t>
            </a:r>
            <a:r>
              <a:rPr lang="en-US" dirty="0" smtClean="0"/>
              <a:t>function</a:t>
            </a:r>
          </a:p>
          <a:p>
            <a:pPr lvl="1"/>
            <a:r>
              <a:rPr lang="en-US" dirty="0" smtClean="0"/>
              <a:t>Label the AMPLITUDE of the function</a:t>
            </a:r>
          </a:p>
          <a:p>
            <a:pPr lvl="1"/>
            <a:r>
              <a:rPr lang="en-US" dirty="0" smtClean="0"/>
              <a:t>Define and Describe the PHASE SHIFT, TRANSLATION and TRANSFORMATION of your function</a:t>
            </a:r>
          </a:p>
          <a:p>
            <a:pPr lvl="1"/>
            <a:r>
              <a:rPr lang="en-US" i="1" dirty="0" smtClean="0"/>
              <a:t>Is your function in RADIANS? Do  your work in RADIANS! </a:t>
            </a:r>
          </a:p>
          <a:p>
            <a:pPr lvl="1"/>
            <a:r>
              <a:rPr lang="en-US" i="1" dirty="0" smtClean="0"/>
              <a:t>Is your function in DEGREES? Do your work in DEGREES!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41953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</a:rPr>
              <a:t>Complete Pg. 392/ #35-40 with your group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</a:rPr>
              <a:t>Notes</a:t>
            </a:r>
          </a:p>
          <a:p>
            <a:r>
              <a:rPr lang="en-US" b="1" dirty="0">
                <a:solidFill>
                  <a:srgbClr val="FF0000"/>
                </a:solidFill>
              </a:rPr>
              <a:t>HW: Pg. 392/ #</a:t>
            </a:r>
            <a:r>
              <a:rPr lang="en-US" b="1" dirty="0" smtClean="0">
                <a:solidFill>
                  <a:srgbClr val="FF0000"/>
                </a:solidFill>
              </a:rPr>
              <a:t>35-70</a:t>
            </a:r>
            <a:endParaRPr lang="en-US" b="1" dirty="0">
              <a:solidFill>
                <a:srgbClr val="FF000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3554" name="Picture 2" descr="C:\Users\dstarbu\AppData\Local\Microsoft\Windows\Temporary Internet Files\Content.IE5\AECW5UFU\MC90043977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8100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15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1" name="Picture 9" descr="C:\Users\dstarbu\AppData\Local\Microsoft\Windows\Temporary Internet Files\Content.IE5\AECW5UFU\MC91022102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232936"/>
            <a:ext cx="3886200" cy="258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24800" cy="4873752"/>
          </a:xfrm>
        </p:spPr>
        <p:txBody>
          <a:bodyPr>
            <a:normAutofit/>
          </a:bodyPr>
          <a:lstStyle/>
          <a:p>
            <a:pPr marL="177800" lvl="1" indent="-177800">
              <a:buFont typeface="Arial" pitchFamily="34" charset="0"/>
              <a:buChar char="•"/>
            </a:pPr>
            <a:r>
              <a:rPr lang="en-US" sz="3500" b="1" dirty="0">
                <a:solidFill>
                  <a:schemeClr val="tx2">
                    <a:lumMod val="50000"/>
                  </a:schemeClr>
                </a:solidFill>
              </a:rPr>
              <a:t>Copy CLASS OBJECTIVE in the CW Section of your </a:t>
            </a:r>
            <a:r>
              <a:rPr lang="en-US" sz="3500" b="1" dirty="0" smtClean="0">
                <a:solidFill>
                  <a:schemeClr val="tx2">
                    <a:lumMod val="50000"/>
                  </a:schemeClr>
                </a:solidFill>
              </a:rPr>
              <a:t>binder</a:t>
            </a:r>
          </a:p>
          <a:p>
            <a:pPr marL="182563" lvl="8" indent="-182563"/>
            <a:r>
              <a:rPr lang="en-US" sz="2800" b="1" dirty="0">
                <a:solidFill>
                  <a:srgbClr val="FF0000"/>
                </a:solidFill>
              </a:rPr>
              <a:t>HW Due Today: Pg. 392/ #</a:t>
            </a:r>
            <a:r>
              <a:rPr lang="en-US" sz="2800" b="1" dirty="0" smtClean="0">
                <a:solidFill>
                  <a:srgbClr val="FF0000"/>
                </a:solidFill>
              </a:rPr>
              <a:t>35-70; WSHT Trig Graphs</a:t>
            </a:r>
          </a:p>
          <a:p>
            <a:pPr marL="182563" lvl="8" indent="-182563"/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Group Quiz - 6 Trig Graphs</a:t>
            </a:r>
          </a:p>
          <a:p>
            <a:pPr marL="182563" lvl="8" indent="-182563"/>
            <a:endParaRPr lang="en-US" sz="28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77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4873752"/>
          </a:xfrm>
        </p:spPr>
        <p:txBody>
          <a:bodyPr/>
          <a:lstStyle/>
          <a:p>
            <a:pPr marL="182563" lvl="8" indent="-182563"/>
            <a:r>
              <a:rPr lang="en-US" sz="2800" b="1" dirty="0">
                <a:solidFill>
                  <a:srgbClr val="003300"/>
                </a:solidFill>
              </a:rPr>
              <a:t>Group Quiz - 6 Trig Graphs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Find the AMPLITUDE (a)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Find the PERIOD (b)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Find the VERTICAL SHIFT (d)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Find the PHASE (horizontal) SHIFT (c)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Write the Equation for the graph </a:t>
            </a:r>
          </a:p>
          <a:p>
            <a:pPr marL="457200" lvl="8" indent="-457200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Verify using your graphing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calculator</a:t>
            </a:r>
          </a:p>
          <a:p>
            <a:pPr marL="457200" lvl="8" indent="-457200"/>
            <a:r>
              <a:rPr lang="en-US" sz="2800" b="1" dirty="0" smtClean="0">
                <a:solidFill>
                  <a:srgbClr val="003300"/>
                </a:solidFill>
              </a:rPr>
              <a:t>Use: HW, Notes, CW, Textbook</a:t>
            </a:r>
            <a:endParaRPr lang="en-US" sz="2800" b="1" dirty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4" name="Picture 9" descr="C:\Users\dstarbu\AppData\Local\Microsoft\Windows\Temporary Internet Files\Content.IE5\AECW5UFU\MC91022102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181600"/>
            <a:ext cx="2743200" cy="182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84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182563" lvl="8" indent="-182563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You Need:</a:t>
            </a:r>
            <a:endParaRPr lang="en-US" sz="2800" b="1" u="sng" dirty="0">
              <a:solidFill>
                <a:srgbClr val="C00000"/>
              </a:solidFill>
            </a:endParaRPr>
          </a:p>
          <a:p>
            <a:pPr marL="182563" lvl="8" indent="-182563"/>
            <a:r>
              <a:rPr lang="en-US" sz="2800" b="1" dirty="0">
                <a:solidFill>
                  <a:schemeClr val="bg2">
                    <a:lumMod val="10000"/>
                  </a:schemeClr>
                </a:solidFill>
              </a:rPr>
              <a:t>Concept Map Project 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182563" lvl="8" indent="-182563"/>
            <a:r>
              <a:rPr lang="en-US" sz="2800" b="1" u="sng" dirty="0" smtClean="0">
                <a:solidFill>
                  <a:srgbClr val="C00000"/>
                </a:solidFill>
              </a:rPr>
              <a:t>NO </a:t>
            </a:r>
            <a:r>
              <a:rPr lang="en-US" sz="2800" b="1" u="sng" dirty="0">
                <a:solidFill>
                  <a:srgbClr val="C00000"/>
                </a:solidFill>
              </a:rPr>
              <a:t>LATE PROJECTS </a:t>
            </a:r>
            <a:r>
              <a:rPr lang="en-US" sz="2800" b="1" u="sng" dirty="0" smtClean="0">
                <a:solidFill>
                  <a:srgbClr val="C00000"/>
                </a:solidFill>
              </a:rPr>
              <a:t>ACCEPTED</a:t>
            </a:r>
          </a:p>
          <a:p>
            <a:pPr marL="182563" lvl="8" indent="-182563"/>
            <a:r>
              <a:rPr lang="en-US" sz="2800" b="1" dirty="0" smtClean="0">
                <a:solidFill>
                  <a:srgbClr val="003300"/>
                </a:solidFill>
              </a:rPr>
              <a:t>Pencil and a SMILE   :-)</a:t>
            </a:r>
          </a:p>
          <a:p>
            <a:pPr marL="231775" lvl="8" indent="-231775">
              <a:buFont typeface="Arial" pitchFamily="34" charset="0"/>
              <a:buChar char="•"/>
            </a:pPr>
            <a:endParaRPr lang="en-US" sz="2800" b="1" u="sng" dirty="0">
              <a:solidFill>
                <a:srgbClr val="C00000"/>
              </a:solidFill>
            </a:endParaRPr>
          </a:p>
          <a:p>
            <a:pPr marL="231775" lvl="8" indent="-231775">
              <a:buFont typeface="Arial" pitchFamily="34" charset="0"/>
              <a:buChar char="•"/>
            </a:pPr>
            <a:r>
              <a:rPr lang="en-US" sz="2800" b="1" u="sng" dirty="0" smtClean="0">
                <a:solidFill>
                  <a:srgbClr val="003300"/>
                </a:solidFill>
              </a:rPr>
              <a:t>Final Exam</a:t>
            </a:r>
            <a:endParaRPr lang="en-US" dirty="0"/>
          </a:p>
        </p:txBody>
      </p:sp>
      <p:pic>
        <p:nvPicPr>
          <p:cNvPr id="23554" name="Picture 2" descr="C:\Users\dstarbu\AppData\Local\Microsoft\Windows\Temporary Internet Files\Content.IE5\GXCNT3Q0\MC9003355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276600"/>
            <a:ext cx="2730022" cy="276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35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467600" cy="1143000"/>
          </a:xfrm>
        </p:spPr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5362"/>
            <a:ext cx="8305800" cy="487375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Due TODAY: Make Up Work and Test Corrections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Per. 2 - Concept Map Project</a:t>
            </a: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Final Exam</a:t>
            </a:r>
          </a:p>
          <a:p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  <a:p>
            <a:pPr marL="1828800" lvl="6" indent="0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=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 0%, ‘F’ on Final Exam</a:t>
            </a:r>
          </a:p>
          <a:p>
            <a:pPr marL="1828800" lvl="6" indent="0">
              <a:buNone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  and Confiscation of phone</a:t>
            </a:r>
          </a:p>
          <a:p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3554" name="Picture 2" descr="C:\Users\dstarbu\AppData\Local\Microsoft\Windows\Temporary Internet Files\Content.IE5\2PUEW0UN\MC90043473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819400"/>
            <a:ext cx="2285714" cy="228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dstarbu\AppData\Local\Microsoft\Windows\Temporary Internet Files\Content.IE5\AECW5UFU\MC90038383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19600"/>
            <a:ext cx="1704926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364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2286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066800"/>
            <a:ext cx="7467600" cy="4873752"/>
          </a:xfrm>
        </p:spPr>
        <p:txBody>
          <a:bodyPr/>
          <a:lstStyle/>
          <a:p>
            <a:r>
              <a:rPr lang="en-US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HWSheet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Side 1 and 2 Due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TODAY</a:t>
            </a:r>
          </a:p>
          <a:p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CW: Pg. 81/ Quick Start</a:t>
            </a:r>
          </a:p>
          <a:p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Pg. 81/ #1-10</a:t>
            </a:r>
          </a:p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HW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: Pg. 82/ #11-18,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20-24/Due MONDAY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	– All graphs on GRAPH paper</a:t>
            </a:r>
          </a:p>
          <a:p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1618" name="Picture 2" descr="C:\Users\dstarbu\AppData\Local\Microsoft\Windows\Temporary Internet Files\Content.IE5\WDNUO2VQ\MP90038300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584370"/>
            <a:ext cx="2543002" cy="181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19" name="Picture 3" descr="C:\Users\dstarbu\AppData\Local\Microsoft\Windows\Temporary Internet Files\Content.IE5\DL740V0G\MP90038300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495800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80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92545" y="1600200"/>
            <a:ext cx="8077200" cy="5045121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Find your ASSIGNED Seat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2013 Tardy Policy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Binders / Syllabus / Grading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Notes, Graphs</a:t>
            </a:r>
            <a:r>
              <a:rPr lang="en-US" b="1" smtClean="0">
                <a:solidFill>
                  <a:srgbClr val="002060"/>
                </a:solidFill>
              </a:rPr>
              <a:t>, Tests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Tutoring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Monday and Tuesday 3-4:30 p.m.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Schedule: Week of 1/8-1/11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Tuesday, Wednesday – Regular Schedule – Per. 1-7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Thursday: ACCESS Testing, Practice AP Tests </a:t>
            </a:r>
          </a:p>
          <a:p>
            <a:pPr lvl="2"/>
            <a:r>
              <a:rPr lang="en-US" b="1" dirty="0" smtClean="0">
                <a:solidFill>
                  <a:srgbClr val="7030A0"/>
                </a:solidFill>
              </a:rPr>
              <a:t>7:45 – 11 am</a:t>
            </a:r>
          </a:p>
          <a:p>
            <a:pPr lvl="1"/>
            <a:r>
              <a:rPr lang="en-US" b="1" dirty="0" smtClean="0">
                <a:solidFill>
                  <a:srgbClr val="7030A0"/>
                </a:solidFill>
              </a:rPr>
              <a:t>Friday: Regular Schedule Per. 1-7: Class Meetings</a:t>
            </a:r>
          </a:p>
        </p:txBody>
      </p:sp>
      <p:pic>
        <p:nvPicPr>
          <p:cNvPr id="23557" name="Picture 5" descr="C:\Users\dstarbu\AppData\Local\Microsoft\Windows\Temporary Internet Files\Content.IE5\AECW5UFU\MC90009264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595" y="29694"/>
            <a:ext cx="2642636" cy="96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C:\Users\dstarbu\AppData\Local\Microsoft\Windows\Temporary Internet Files\Content.IE5\GXCNT3Q0\MC900056634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595" y="1219200"/>
            <a:ext cx="1907831" cy="2797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241974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5416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Let’s GO!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590800"/>
            <a:ext cx="7467600" cy="4873752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You need: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Graph Paper, Textbook, Calculator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Graph: TAN X; SEC X and CSC X on separate sections of graph </a:t>
            </a:r>
            <a:r>
              <a:rPr lang="en-US" b="1" dirty="0" smtClean="0">
                <a:solidFill>
                  <a:srgbClr val="002060"/>
                </a:solidFill>
              </a:rPr>
              <a:t>paper</a:t>
            </a:r>
          </a:p>
          <a:p>
            <a:pPr lvl="1"/>
            <a:endParaRPr lang="en-US" b="1" dirty="0" smtClean="0">
              <a:solidFill>
                <a:srgbClr val="002060"/>
              </a:solidFill>
            </a:endParaRP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X-scale from </a:t>
            </a:r>
          </a:p>
          <a:p>
            <a:pPr lvl="1"/>
            <a:endParaRPr lang="en-US" b="1" dirty="0" smtClean="0">
              <a:solidFill>
                <a:srgbClr val="002060"/>
              </a:solidFill>
            </a:endParaRPr>
          </a:p>
          <a:p>
            <a:pPr lvl="1"/>
            <a:r>
              <a:rPr lang="en-US" sz="2400" b="1" dirty="0" smtClean="0">
                <a:solidFill>
                  <a:srgbClr val="FF0000"/>
                </a:solidFill>
              </a:rPr>
              <a:t>HW</a:t>
            </a:r>
            <a:r>
              <a:rPr lang="en-US" sz="2400" b="1" dirty="0">
                <a:solidFill>
                  <a:srgbClr val="FF0000"/>
                </a:solidFill>
              </a:rPr>
              <a:t>: Pg. 400/ Quick Start #1-10</a:t>
            </a:r>
          </a:p>
          <a:p>
            <a:endParaRPr lang="en-US" dirty="0"/>
          </a:p>
        </p:txBody>
      </p:sp>
      <p:pic>
        <p:nvPicPr>
          <p:cNvPr id="26626" name="Picture 2" descr="C:\Users\dstarbu\AppData\Local\Microsoft\Windows\Temporary Internet Files\Content.IE5\GXCNT3Q0\MC90033227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4838"/>
            <a:ext cx="1963528" cy="221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7769497"/>
              </p:ext>
            </p:extLst>
          </p:nvPr>
        </p:nvGraphicFramePr>
        <p:xfrm>
          <a:off x="3048000" y="4370294"/>
          <a:ext cx="1651000" cy="582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1" name="Equation" r:id="rId4" imgW="863280" imgH="304560" progId="Equation.DSMT4">
                  <p:embed/>
                </p:oleObj>
              </mc:Choice>
              <mc:Fallback>
                <p:oleObj name="Equation" r:id="rId4" imgW="86328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0" y="4370294"/>
                        <a:ext cx="1651000" cy="5827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651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PCX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10600" cy="48737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7030A0"/>
                </a:solidFill>
              </a:rPr>
              <a:t>Copy Class objective in CW section of your 3-ring binder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7030A0"/>
                </a:solidFill>
              </a:rPr>
              <a:t>You need: Notebook paper, graph paper, pencil, calculator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7030A0"/>
                </a:solidFill>
              </a:rPr>
              <a:t>ACCESS </a:t>
            </a:r>
            <a:r>
              <a:rPr lang="en-US" sz="2400" b="1" dirty="0">
                <a:solidFill>
                  <a:srgbClr val="7030A0"/>
                </a:solidFill>
              </a:rPr>
              <a:t>Testing, Practice AP Testing Thursday, 7:45 – 11 am – Check lists on each floor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003300"/>
                </a:solidFill>
              </a:rPr>
              <a:t>Finish: Graphs TAN, CSC and SEC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FF0000"/>
                </a:solidFill>
              </a:rPr>
              <a:t>HW DUE: </a:t>
            </a:r>
            <a:r>
              <a:rPr lang="en-US" sz="2400" b="1" dirty="0">
                <a:solidFill>
                  <a:srgbClr val="FF0000"/>
                </a:solidFill>
              </a:rPr>
              <a:t>Pg. 400/ Quick Start #</a:t>
            </a:r>
            <a:r>
              <a:rPr lang="en-US" sz="2400" b="1" dirty="0" smtClean="0">
                <a:solidFill>
                  <a:srgbClr val="FF0000"/>
                </a:solidFill>
              </a:rPr>
              <a:t>1-10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‘The Ferris Wheel’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#2, 3 “A Ferris Wheel”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4579" name="Picture 3" descr="C:\Users\dstarbu\AppData\Local\Microsoft\Windows\Temporary Internet Files\Content.IE5\GXCNT3Q0\MP90040331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938491"/>
            <a:ext cx="2880388" cy="191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PCX – Per. 2, 7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4800" y="1676400"/>
            <a:ext cx="8229600" cy="4873752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Binder and Textbook checks MONDAY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 Due</a:t>
            </a:r>
            <a:r>
              <a:rPr lang="en-US" b="1" dirty="0">
                <a:solidFill>
                  <a:srgbClr val="FF0000"/>
                </a:solidFill>
              </a:rPr>
              <a:t>: </a:t>
            </a:r>
            <a:r>
              <a:rPr lang="en-US" b="1" dirty="0" smtClean="0">
                <a:solidFill>
                  <a:srgbClr val="FF0000"/>
                </a:solidFill>
              </a:rPr>
              <a:t>‘A Clear View’, #2</a:t>
            </a:r>
            <a:r>
              <a:rPr lang="en-US" b="1" dirty="0">
                <a:solidFill>
                  <a:srgbClr val="FF0000"/>
                </a:solidFill>
              </a:rPr>
              <a:t>, 3 “A Ferris Wheel”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CW: ‘A Clear View’, ‘Beach Adventures’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Another Ferris Wheel</a:t>
            </a:r>
          </a:p>
          <a:p>
            <a:endParaRPr lang="en-US" b="1" dirty="0">
              <a:solidFill>
                <a:srgbClr val="7030A0"/>
              </a:solidFill>
            </a:endParaRPr>
          </a:p>
          <a:p>
            <a:endParaRPr lang="en-US" b="1" dirty="0" smtClean="0">
              <a:solidFill>
                <a:srgbClr val="EC3706"/>
              </a:solidFill>
            </a:endParaRPr>
          </a:p>
          <a:p>
            <a:endParaRPr lang="en-US" b="1" dirty="0">
              <a:solidFill>
                <a:srgbClr val="EC3706"/>
              </a:solidFill>
            </a:endParaRPr>
          </a:p>
          <a:p>
            <a:endParaRPr lang="en-US" b="1" dirty="0" smtClean="0">
              <a:solidFill>
                <a:srgbClr val="EC3706"/>
              </a:solidFill>
            </a:endParaRPr>
          </a:p>
          <a:p>
            <a:endParaRPr lang="en-US" b="1" dirty="0">
              <a:solidFill>
                <a:srgbClr val="EC3706"/>
              </a:solidFill>
            </a:endParaRPr>
          </a:p>
          <a:p>
            <a:endParaRPr lang="en-US" b="1" dirty="0" smtClean="0">
              <a:solidFill>
                <a:srgbClr val="EC3706"/>
              </a:solidFill>
            </a:endParaRPr>
          </a:p>
          <a:p>
            <a:endParaRPr lang="en-US" b="1" dirty="0">
              <a:solidFill>
                <a:srgbClr val="EC3706"/>
              </a:solidFill>
            </a:endParaRPr>
          </a:p>
          <a:p>
            <a:pPr marL="0" indent="0" algn="ctr">
              <a:buNone/>
            </a:pPr>
            <a:endParaRPr lang="en-US" sz="4000" b="1" dirty="0" smtClean="0">
              <a:solidFill>
                <a:srgbClr val="EC3706"/>
              </a:solidFill>
            </a:endParaRP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EC3706"/>
                </a:solidFill>
              </a:rPr>
              <a:t>Go </a:t>
            </a:r>
            <a:r>
              <a:rPr lang="en-US" sz="4000" b="1" dirty="0">
                <a:solidFill>
                  <a:srgbClr val="EC3706"/>
                </a:solidFill>
              </a:rPr>
              <a:t>Broncos!</a:t>
            </a:r>
          </a:p>
          <a:p>
            <a:endParaRPr lang="en-US" dirty="0"/>
          </a:p>
        </p:txBody>
      </p:sp>
      <p:pic>
        <p:nvPicPr>
          <p:cNvPr id="25602" name="Picture 2" descr="C:\Users\dstarbu\AppData\Local\Microsoft\Windows\Temporary Internet Files\Content.IE5\AECW5UFU\MC900288989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621" y="3429000"/>
            <a:ext cx="5272015" cy="2480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1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Care of yourself!!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86800" cy="487375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Flu Tips!</a:t>
            </a:r>
          </a:p>
          <a:p>
            <a:pPr lvl="1"/>
            <a:r>
              <a:rPr lang="en-US" sz="3600" dirty="0" smtClean="0"/>
              <a:t>Use hand sanitizer and </a:t>
            </a:r>
            <a:r>
              <a:rPr lang="en-US" sz="3600" dirty="0"/>
              <a:t>K</a:t>
            </a:r>
            <a:r>
              <a:rPr lang="en-US" sz="3600" dirty="0" smtClean="0"/>
              <a:t>leenex</a:t>
            </a:r>
          </a:p>
          <a:p>
            <a:pPr lvl="1"/>
            <a:r>
              <a:rPr lang="en-US" sz="3600" dirty="0" smtClean="0"/>
              <a:t>Wash hands often for 30 seconds or more</a:t>
            </a:r>
          </a:p>
          <a:p>
            <a:pPr lvl="1"/>
            <a:r>
              <a:rPr lang="en-US" sz="3600" dirty="0" smtClean="0"/>
              <a:t>Are you Sick? Fever? Stay home and get well!</a:t>
            </a:r>
          </a:p>
          <a:p>
            <a:pPr lvl="1"/>
            <a:endParaRPr lang="en-US" sz="3600" dirty="0"/>
          </a:p>
        </p:txBody>
      </p:sp>
      <p:pic>
        <p:nvPicPr>
          <p:cNvPr id="27650" name="Picture 2" descr="C:\Users\dstarbu\AppData\Local\Microsoft\Windows\Temporary Internet Files\Content.IE5\WTZ3S8M0\MC90003733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456" y="4849068"/>
            <a:ext cx="1535887" cy="200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60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534400" cy="4873752"/>
          </a:xfrm>
        </p:spPr>
        <p:txBody>
          <a:bodyPr/>
          <a:lstStyle/>
          <a:p>
            <a:r>
              <a:rPr lang="en-US" sz="3600" b="1" dirty="0">
                <a:solidFill>
                  <a:srgbClr val="FF0000"/>
                </a:solidFill>
              </a:rPr>
              <a:t>HW Due: Another Ferris Wheel</a:t>
            </a:r>
          </a:p>
          <a:p>
            <a:r>
              <a:rPr lang="en-US" sz="3600" b="1" dirty="0" smtClean="0">
                <a:solidFill>
                  <a:srgbClr val="002060"/>
                </a:solidFill>
              </a:rPr>
              <a:t>Binder </a:t>
            </a:r>
            <a:r>
              <a:rPr lang="en-US" sz="3600" b="1" dirty="0">
                <a:solidFill>
                  <a:srgbClr val="002060"/>
                </a:solidFill>
              </a:rPr>
              <a:t>and Textbook checks </a:t>
            </a:r>
            <a:r>
              <a:rPr lang="en-US" sz="3600" b="1" dirty="0" smtClean="0">
                <a:solidFill>
                  <a:srgbClr val="002060"/>
                </a:solidFill>
              </a:rPr>
              <a:t>Today</a:t>
            </a:r>
          </a:p>
          <a:p>
            <a:r>
              <a:rPr lang="en-US" sz="3600" b="1" dirty="0" smtClean="0"/>
              <a:t>In </a:t>
            </a:r>
            <a:r>
              <a:rPr lang="en-US" sz="3600" b="1" dirty="0"/>
              <a:t>class: Pg. 401/ 1-3, 29-31, </a:t>
            </a:r>
            <a:r>
              <a:rPr lang="en-US" sz="3600" b="1" dirty="0" smtClean="0"/>
              <a:t>35-37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HW: Pg. 402/ #5-28, 32-34, 38-40, 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600" b="1" dirty="0">
                <a:solidFill>
                  <a:srgbClr val="FF0000"/>
                </a:solidFill>
              </a:rPr>
              <a:t>	</a:t>
            </a:r>
            <a:r>
              <a:rPr lang="en-US" sz="3600" b="1" dirty="0" smtClean="0">
                <a:solidFill>
                  <a:srgbClr val="FF0000"/>
                </a:solidFill>
              </a:rPr>
              <a:t>    63</a:t>
            </a:r>
            <a:r>
              <a:rPr lang="en-US" sz="3600" b="1" dirty="0">
                <a:solidFill>
                  <a:srgbClr val="FF0000"/>
                </a:solidFill>
              </a:rPr>
              <a:t>, </a:t>
            </a:r>
            <a:r>
              <a:rPr lang="en-US" sz="3600" b="1" dirty="0" smtClean="0">
                <a:solidFill>
                  <a:srgbClr val="FF0000"/>
                </a:solidFill>
              </a:rPr>
              <a:t>65</a:t>
            </a:r>
          </a:p>
          <a:p>
            <a:pPr marL="0" indent="0">
              <a:buNone/>
            </a:pPr>
            <a:endParaRPr lang="en-US" sz="3600" b="1" dirty="0" smtClean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28674" name="Picture 2" descr="C:\Users\dstarbu\AppData\Local\Microsoft\Windows\Temporary Internet Files\Content.IE5\WTZ3S8M0\MM90033658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299550"/>
            <a:ext cx="2375809" cy="253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42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sz="3200" b="1" dirty="0" smtClean="0"/>
              <a:t>You need: Yellow Page Unit Circle Notes and Table</a:t>
            </a:r>
          </a:p>
          <a:p>
            <a:r>
              <a:rPr lang="en-US" sz="3200" b="1" dirty="0" smtClean="0"/>
              <a:t>In </a:t>
            </a:r>
            <a:r>
              <a:rPr lang="en-US" sz="3200" b="1" dirty="0"/>
              <a:t>class: Pg. 401/ 1-3, 29-31, 35-37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HW: Pg. 402/ #5-28, 32-34, 38-40, </a:t>
            </a:r>
            <a:r>
              <a:rPr lang="en-US" sz="3200" b="1" dirty="0" smtClean="0">
                <a:solidFill>
                  <a:srgbClr val="FF0000"/>
                </a:solidFill>
              </a:rPr>
              <a:t>63</a:t>
            </a:r>
            <a:r>
              <a:rPr lang="en-US" sz="3200" b="1" dirty="0">
                <a:solidFill>
                  <a:srgbClr val="FF0000"/>
                </a:solidFill>
              </a:rPr>
              <a:t>, </a:t>
            </a:r>
            <a:r>
              <a:rPr lang="en-US" sz="3200" b="1" dirty="0" smtClean="0">
                <a:solidFill>
                  <a:srgbClr val="FF0000"/>
                </a:solidFill>
              </a:rPr>
              <a:t>65</a:t>
            </a:r>
          </a:p>
          <a:p>
            <a:endParaRPr lang="en-US" sz="32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29700" name="Picture 4" descr="C:\Users\dstarbu\AppData\Local\Microsoft\Windows\Temporary Internet Files\Content.IE5\AECW5UFU\MC90005339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9" y="3886200"/>
            <a:ext cx="2328505" cy="285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70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C:\Users\dstarbu\AppData\Local\Microsoft\Windows\Temporary Internet Files\Content.IE5\2PUEW0UN\MC900230931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64505">
            <a:off x="1364306" y="1621739"/>
            <a:ext cx="5622944" cy="752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0772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DUE: </a:t>
            </a:r>
            <a:r>
              <a:rPr lang="en-US" b="1" dirty="0">
                <a:solidFill>
                  <a:srgbClr val="FF0000"/>
                </a:solidFill>
              </a:rPr>
              <a:t>Pg. 402/ #5-28, 32-34, 38-40, 63, 65</a:t>
            </a:r>
          </a:p>
          <a:p>
            <a:r>
              <a:rPr lang="en-US" dirty="0" smtClean="0"/>
              <a:t>Finish Investigation #1/ Pg. 407</a:t>
            </a:r>
          </a:p>
          <a:p>
            <a:r>
              <a:rPr lang="en-US" dirty="0" smtClean="0"/>
              <a:t>Group Work: Pg. 402/ #41, 42, 44, 45, 46, 47, 57, 58</a:t>
            </a:r>
          </a:p>
          <a:p>
            <a:pPr lvl="1"/>
            <a:r>
              <a:rPr lang="en-US" dirty="0" smtClean="0"/>
              <a:t>Be ready to present your table’s problem at 2:20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FF0000"/>
                </a:solidFill>
              </a:rPr>
              <a:t>HW: Pg. 411/ #1, 4, 13, 16 SKETCH the functions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21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FF0000"/>
                </a:solidFill>
              </a:rPr>
              <a:t>HW DUE: </a:t>
            </a:r>
            <a:r>
              <a:rPr lang="en-US" sz="2400" b="1" dirty="0">
                <a:solidFill>
                  <a:srgbClr val="FF0000"/>
                </a:solidFill>
              </a:rPr>
              <a:t>Pg. 411/ #1, 4, 13, 16 SKETCH the </a:t>
            </a:r>
            <a:r>
              <a:rPr lang="en-US" sz="2400" b="1" dirty="0" smtClean="0">
                <a:solidFill>
                  <a:srgbClr val="FF0000"/>
                </a:solidFill>
              </a:rPr>
              <a:t>functions</a:t>
            </a:r>
          </a:p>
          <a:p>
            <a:r>
              <a:rPr lang="en-US" b="1" dirty="0"/>
              <a:t>Group Work: Pg. 402/ #41, 42, 44, 45, 46, 47, 57, 58</a:t>
            </a:r>
          </a:p>
          <a:p>
            <a:pPr lvl="1"/>
            <a:r>
              <a:rPr lang="en-US" b="1" dirty="0"/>
              <a:t>Be ready to present your table’s problem </a:t>
            </a:r>
            <a:r>
              <a:rPr lang="en-US" b="1" dirty="0" smtClean="0"/>
              <a:t>in 15 minutes</a:t>
            </a:r>
          </a:p>
          <a:p>
            <a:pPr marL="349250" lvl="1" indent="-342900">
              <a:buFont typeface="Courier New" pitchFamily="49" charset="0"/>
              <a:buChar char="o"/>
            </a:pPr>
            <a:r>
              <a:rPr lang="en-US" sz="2800" b="1" dirty="0" smtClean="0"/>
              <a:t>Exploration #1/ Pg. 419</a:t>
            </a:r>
            <a:endParaRPr lang="en-US" sz="2800" b="1" dirty="0"/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dirty="0" smtClean="0"/>
              <a:t>ARCSIN vs. SIN</a:t>
            </a:r>
            <a:r>
              <a:rPr lang="en-US" baseline="30000" dirty="0" smtClean="0"/>
              <a:t>-1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FF0000"/>
                </a:solidFill>
              </a:rPr>
              <a:t>HW/ Pg. 421/ #1-12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HW: Do Something 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    GREAT in your community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   this weekend!</a:t>
            </a: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585" y="4165600"/>
            <a:ext cx="3283415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91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8686" cy="4949952"/>
          </a:xfrm>
        </p:spPr>
        <p:txBody>
          <a:bodyPr>
            <a:normAutofit fontScale="70000" lnSpcReduction="20000"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FF0000"/>
                </a:solidFill>
              </a:rPr>
              <a:t>HW DUE: Pg. 411/ #1, 4, 13, 16 - SKETCH the functions; Pg. 421/ #1-12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chemeClr val="bg2">
                    <a:lumMod val="25000"/>
                  </a:schemeClr>
                </a:solidFill>
              </a:rPr>
              <a:t>HW Pg. 402/ #34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/>
              <a:t>Exploration #1/ Pg. 419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dirty="0" smtClean="0"/>
              <a:t>Solving TRIG Equations using Inverse Trig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002060"/>
                </a:solidFill>
              </a:rPr>
              <a:t>Notes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FF0000"/>
                </a:solidFill>
              </a:rPr>
              <a:t>HW DUE: Pg. 421/ #23-32; </a:t>
            </a:r>
            <a:r>
              <a:rPr lang="en-US" sz="3300" b="1" dirty="0" err="1" smtClean="0">
                <a:solidFill>
                  <a:srgbClr val="FF0000"/>
                </a:solidFill>
              </a:rPr>
              <a:t>WSheet</a:t>
            </a:r>
            <a:r>
              <a:rPr lang="en-US" sz="3300" b="1" dirty="0" smtClean="0">
                <a:solidFill>
                  <a:srgbClr val="FF0000"/>
                </a:solidFill>
              </a:rPr>
              <a:t> ‘Sinusoids’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aseline="30000" dirty="0" smtClean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aseline="30000" dirty="0" smtClean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aseline="30000" dirty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aseline="30000" dirty="0" smtClean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aseline="30000" dirty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4000" b="1" baseline="30000" dirty="0" smtClean="0">
              <a:solidFill>
                <a:srgbClr val="00206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4000" b="1" baseline="30000" dirty="0">
                <a:solidFill>
                  <a:srgbClr val="002060"/>
                </a:solidFill>
              </a:rPr>
              <a:t>	</a:t>
            </a:r>
            <a:r>
              <a:rPr lang="en-US" sz="4000" b="1" baseline="30000" dirty="0" smtClean="0">
                <a:solidFill>
                  <a:srgbClr val="002060"/>
                </a:solidFill>
              </a:rPr>
              <a:t>		  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4000" b="1" baseline="30000" dirty="0">
                <a:solidFill>
                  <a:srgbClr val="002060"/>
                </a:solidFill>
              </a:rPr>
              <a:t>	</a:t>
            </a:r>
            <a:r>
              <a:rPr lang="en-US" sz="4000" b="1" baseline="30000" dirty="0" smtClean="0">
                <a:solidFill>
                  <a:srgbClr val="002060"/>
                </a:solidFill>
              </a:rPr>
              <a:t>		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4000" b="1" baseline="30000" dirty="0">
                <a:solidFill>
                  <a:srgbClr val="002060"/>
                </a:solidFill>
              </a:rPr>
              <a:t>	</a:t>
            </a:r>
            <a:r>
              <a:rPr lang="en-US" sz="4000" b="1" baseline="30000" dirty="0" smtClean="0">
                <a:solidFill>
                  <a:srgbClr val="002060"/>
                </a:solidFill>
              </a:rPr>
              <a:t>		</a:t>
            </a:r>
            <a:r>
              <a:rPr lang="en-US" sz="5100" b="1" baseline="30000" dirty="0" smtClean="0">
                <a:solidFill>
                  <a:srgbClr val="002060"/>
                </a:solidFill>
              </a:rPr>
              <a:t>C’mon SNOW!!</a:t>
            </a:r>
            <a:endParaRPr lang="en-US" sz="5100" b="1" baseline="30000" dirty="0">
              <a:solidFill>
                <a:srgbClr val="00206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27650" name="Picture 2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914369"/>
            <a:ext cx="1827886" cy="18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200" y="5034686"/>
            <a:ext cx="1827886" cy="18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C:\Users\dstarbu\AppData\Local\Microsoft\Windows\Temporary Internet Files\Content.IE5\GXCNT3Q0\MC90038338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092454"/>
            <a:ext cx="2125575" cy="173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36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>
            <a:normAutofit fontScale="92500" lnSpcReduction="10000"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HW DUE: 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Pg. 82/ #11-18,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20-24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	</a:t>
            </a:r>
            <a:endParaRPr lang="en-US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– </a:t>
            </a:r>
            <a:r>
              <a:rPr lang="en-US" sz="2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All graphs on GRAPH paper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CW: Pg. 83/ #29-48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Graphing Calculator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Functions, Domain and Range</a:t>
            </a:r>
          </a:p>
          <a:p>
            <a:pPr lvl="1"/>
            <a:r>
              <a:rPr lang="en-US" sz="2900" b="1" dirty="0" smtClean="0">
                <a:solidFill>
                  <a:srgbClr val="002060"/>
                </a:solidFill>
              </a:rPr>
              <a:t>Interval Notation</a:t>
            </a:r>
          </a:p>
          <a:p>
            <a:pPr lvl="1"/>
            <a:r>
              <a:rPr lang="en-US" sz="2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Solve: -18 &lt; 3x + 9</a:t>
            </a:r>
          </a:p>
          <a:p>
            <a:pPr lvl="1"/>
            <a:r>
              <a:rPr lang="en-US" sz="2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Graph: -.25x</a:t>
            </a:r>
            <a:r>
              <a:rPr lang="en-US" sz="2900" b="1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en-US" sz="2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8 = f(x)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HW: WSHT Simplifying Radicals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rgbClr val="C00000"/>
                </a:solidFill>
              </a:rPr>
              <a:t>	</a:t>
            </a:r>
            <a:r>
              <a:rPr lang="en-US" sz="3200" b="1" dirty="0" smtClean="0">
                <a:solidFill>
                  <a:srgbClr val="C00000"/>
                </a:solidFill>
              </a:rPr>
              <a:t>Due </a:t>
            </a:r>
            <a:r>
              <a:rPr lang="en-US" sz="3200" b="1" dirty="0">
                <a:solidFill>
                  <a:srgbClr val="C00000"/>
                </a:solidFill>
              </a:rPr>
              <a:t>Wed./Thurs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112642" name="Picture 2" descr="C:\Users\dstarbu\AppData\Local\Microsoft\Windows\Temporary Internet Files\Content.IE5\OMC3L225\MP90040898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24000"/>
            <a:ext cx="2057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17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9090" y="1600200"/>
            <a:ext cx="8373909" cy="4873752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>
                <a:solidFill>
                  <a:srgbClr val="FF0000"/>
                </a:solidFill>
              </a:rPr>
              <a:t>HW DUE: Pg. 421/ </a:t>
            </a:r>
            <a:r>
              <a:rPr lang="en-US" sz="3300" b="1" dirty="0" smtClean="0">
                <a:solidFill>
                  <a:srgbClr val="FF0000"/>
                </a:solidFill>
              </a:rPr>
              <a:t>#1-12, 23-32</a:t>
            </a:r>
            <a:r>
              <a:rPr lang="en-US" sz="3300" b="1" dirty="0">
                <a:solidFill>
                  <a:srgbClr val="FF0000"/>
                </a:solidFill>
              </a:rPr>
              <a:t>; </a:t>
            </a:r>
            <a:r>
              <a:rPr lang="en-US" sz="3300" b="1" dirty="0" err="1">
                <a:solidFill>
                  <a:srgbClr val="FF0000"/>
                </a:solidFill>
              </a:rPr>
              <a:t>WSheet</a:t>
            </a:r>
            <a:r>
              <a:rPr lang="en-US" sz="3300" b="1" dirty="0">
                <a:solidFill>
                  <a:srgbClr val="FF0000"/>
                </a:solidFill>
              </a:rPr>
              <a:t> ‘Sinusoids</a:t>
            </a:r>
            <a:r>
              <a:rPr lang="en-US" sz="3300" b="1" dirty="0" smtClean="0">
                <a:solidFill>
                  <a:srgbClr val="FF0000"/>
                </a:solidFill>
              </a:rPr>
              <a:t>’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/>
              <a:t>Complete with your group: Pg. 421/ #13-20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/>
              <a:t>In Class: #33-36, 54b (graph)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FF0000"/>
                </a:solidFill>
              </a:rPr>
              <a:t>HW: Pg. 422/ #41-48, 53-55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3300" b="1" dirty="0">
              <a:solidFill>
                <a:srgbClr val="FF00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3300" b="1" dirty="0" smtClean="0">
                <a:solidFill>
                  <a:srgbClr val="FF0000"/>
                </a:solidFill>
              </a:rPr>
              <a:t>				</a:t>
            </a:r>
            <a:r>
              <a:rPr lang="en-US" sz="4800" b="1" dirty="0" smtClean="0">
                <a:solidFill>
                  <a:srgbClr val="0070C0"/>
                </a:solidFill>
                <a:latin typeface="Freestyle Script" pitchFamily="66" charset="0"/>
              </a:rPr>
              <a:t>Hawaiian Day Monday</a:t>
            </a:r>
            <a:endParaRPr lang="en-US" sz="4800" b="1" dirty="0">
              <a:solidFill>
                <a:srgbClr val="0070C0"/>
              </a:solidFill>
              <a:latin typeface="Freestyle Script" pitchFamily="66" charset="0"/>
            </a:endParaRPr>
          </a:p>
          <a:p>
            <a:endParaRPr lang="en-US" dirty="0"/>
          </a:p>
        </p:txBody>
      </p:sp>
      <p:pic>
        <p:nvPicPr>
          <p:cNvPr id="27650" name="Picture 2" descr="C:\Users\dstarbu\AppData\Local\Microsoft\Windows\Temporary Internet Files\Content.IE5\2PUEW0UN\MM900046584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884074"/>
            <a:ext cx="3208491" cy="196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34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>
            <a:norm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>
                <a:solidFill>
                  <a:srgbClr val="FF0000"/>
                </a:solidFill>
              </a:rPr>
              <a:t>HW DUE: Pg. </a:t>
            </a:r>
            <a:r>
              <a:rPr lang="en-US" sz="3200" b="1" dirty="0" smtClean="0">
                <a:solidFill>
                  <a:srgbClr val="FF0000"/>
                </a:solidFill>
              </a:rPr>
              <a:t>421-22/ </a:t>
            </a:r>
            <a:r>
              <a:rPr lang="en-US" sz="3200" b="1" dirty="0">
                <a:solidFill>
                  <a:srgbClr val="FF0000"/>
                </a:solidFill>
              </a:rPr>
              <a:t>#1-12, 23-32; </a:t>
            </a:r>
            <a:r>
              <a:rPr lang="en-US" sz="3200" b="1" dirty="0" smtClean="0">
                <a:solidFill>
                  <a:srgbClr val="FF0000"/>
                </a:solidFill>
              </a:rPr>
              <a:t>41-48</a:t>
            </a:r>
            <a:r>
              <a:rPr lang="en-US" sz="3200" b="1" dirty="0">
                <a:solidFill>
                  <a:srgbClr val="FF0000"/>
                </a:solidFill>
              </a:rPr>
              <a:t>, </a:t>
            </a:r>
            <a:r>
              <a:rPr lang="en-US" sz="3200" b="1" dirty="0" smtClean="0">
                <a:solidFill>
                  <a:srgbClr val="FF0000"/>
                </a:solidFill>
              </a:rPr>
              <a:t>53-55; </a:t>
            </a:r>
            <a:r>
              <a:rPr lang="en-US" sz="3200" b="1" dirty="0" err="1" smtClean="0">
                <a:solidFill>
                  <a:srgbClr val="FF0000"/>
                </a:solidFill>
              </a:rPr>
              <a:t>WSheet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>
                <a:solidFill>
                  <a:srgbClr val="FF0000"/>
                </a:solidFill>
              </a:rPr>
              <a:t>‘Sinusoids</a:t>
            </a:r>
            <a:r>
              <a:rPr lang="en-US" sz="3200" b="1" dirty="0" smtClean="0">
                <a:solidFill>
                  <a:srgbClr val="FF0000"/>
                </a:solidFill>
              </a:rPr>
              <a:t>’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002060"/>
                </a:solidFill>
              </a:rPr>
              <a:t>Complete: Quick Review/ Pg. 431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300" b="1" dirty="0" smtClean="0">
                <a:solidFill>
                  <a:srgbClr val="002060"/>
                </a:solidFill>
              </a:rPr>
              <a:t>Group Problems – Present TOMORROW</a:t>
            </a:r>
            <a:endParaRPr lang="en-US" sz="3300" b="1" dirty="0">
              <a:solidFill>
                <a:srgbClr val="002060"/>
              </a:solidFill>
            </a:endParaRPr>
          </a:p>
          <a:p>
            <a:r>
              <a:rPr lang="en-US" sz="3200" b="1" dirty="0" smtClean="0">
                <a:solidFill>
                  <a:srgbClr val="FF0000"/>
                </a:solidFill>
                <a:latin typeface="+mj-lt"/>
              </a:rPr>
              <a:t>HW: Pg. 432/ #9-15</a:t>
            </a:r>
          </a:p>
          <a:p>
            <a:r>
              <a:rPr lang="en-US" sz="3200" b="1" dirty="0" smtClean="0">
                <a:solidFill>
                  <a:srgbClr val="003300"/>
                </a:solidFill>
                <a:latin typeface="+mj-lt"/>
              </a:rPr>
              <a:t>Quiz: Wed./Thurs.</a:t>
            </a:r>
            <a:endParaRPr lang="en-US" sz="3200" b="1" dirty="0">
              <a:solidFill>
                <a:srgbClr val="003300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Edwardian Script ITC" pitchFamily="66" charset="0"/>
              </a:rPr>
              <a:t>Tuesday </a:t>
            </a:r>
            <a:r>
              <a:rPr lang="en-US" sz="5400" b="1" dirty="0">
                <a:solidFill>
                  <a:schemeClr val="tx2">
                    <a:lumMod val="50000"/>
                  </a:schemeClr>
                </a:solidFill>
                <a:latin typeface="Edwardian Script ITC" pitchFamily="66" charset="0"/>
              </a:rPr>
              <a:t>– ‘Dress to Impress’ </a:t>
            </a:r>
          </a:p>
          <a:p>
            <a:endParaRPr lang="en-US" dirty="0"/>
          </a:p>
        </p:txBody>
      </p:sp>
      <p:pic>
        <p:nvPicPr>
          <p:cNvPr id="4" name="Picture 4" descr="C:\Users\dstarbu\AppData\Local\Microsoft\Windows\Temporary Internet Files\Content.IE5\WTZ3S8M0\MP90044863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8000" y="3733800"/>
            <a:ext cx="1883291" cy="28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26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990600"/>
            <a:ext cx="8534400" cy="4577158"/>
          </a:xfrm>
        </p:spPr>
        <p:txBody>
          <a:bodyPr>
            <a:normAutofit fontScale="25000" lnSpcReduction="20000"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9600" b="1" dirty="0">
                <a:solidFill>
                  <a:srgbClr val="FF0000"/>
                </a:solidFill>
              </a:rPr>
              <a:t>HW DUE: Pg. </a:t>
            </a:r>
            <a:r>
              <a:rPr lang="en-US" sz="9600" b="1" dirty="0" smtClean="0">
                <a:solidFill>
                  <a:srgbClr val="FF0000"/>
                </a:solidFill>
              </a:rPr>
              <a:t>421-422/ #41-48</a:t>
            </a:r>
            <a:r>
              <a:rPr lang="en-US" sz="9600" b="1" dirty="0">
                <a:solidFill>
                  <a:srgbClr val="FF0000"/>
                </a:solidFill>
              </a:rPr>
              <a:t>, 53-55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9600" b="1" dirty="0" smtClean="0">
                <a:solidFill>
                  <a:srgbClr val="002060"/>
                </a:solidFill>
              </a:rPr>
              <a:t>Group </a:t>
            </a:r>
            <a:r>
              <a:rPr lang="en-US" sz="9600" b="1" dirty="0">
                <a:solidFill>
                  <a:srgbClr val="002060"/>
                </a:solidFill>
              </a:rPr>
              <a:t>Problems </a:t>
            </a:r>
            <a:r>
              <a:rPr lang="en-US" sz="9600" b="1" dirty="0" smtClean="0">
                <a:solidFill>
                  <a:srgbClr val="002060"/>
                </a:solidFill>
              </a:rPr>
              <a:t>– Pg. 431 – Due at 2:30</a:t>
            </a:r>
            <a:endParaRPr lang="en-US" sz="9600" b="1" dirty="0">
              <a:solidFill>
                <a:srgbClr val="002060"/>
              </a:solidFill>
            </a:endParaRP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9600" b="1" dirty="0" smtClean="0">
                <a:solidFill>
                  <a:srgbClr val="002060"/>
                </a:solidFill>
              </a:rPr>
              <a:t>CW Section of Binder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sz="9600" b="1" dirty="0" smtClean="0">
                <a:solidFill>
                  <a:srgbClr val="002060"/>
                </a:solidFill>
              </a:rPr>
              <a:t>Each Group = 1 Paper; </a:t>
            </a:r>
          </a:p>
          <a:p>
            <a:pPr marL="822960" lvl="3">
              <a:spcBef>
                <a:spcPts val="600"/>
              </a:spcBef>
              <a:buSzPct val="70000"/>
            </a:pPr>
            <a:r>
              <a:rPr lang="en-US" sz="9600" b="1" dirty="0" smtClean="0">
                <a:solidFill>
                  <a:srgbClr val="002060"/>
                </a:solidFill>
              </a:rPr>
              <a:t>Sketch</a:t>
            </a:r>
          </a:p>
          <a:p>
            <a:pPr marL="822960" lvl="3">
              <a:spcBef>
                <a:spcPts val="600"/>
              </a:spcBef>
              <a:buSzPct val="70000"/>
            </a:pPr>
            <a:r>
              <a:rPr lang="en-US" sz="9600" b="1" dirty="0" smtClean="0">
                <a:solidFill>
                  <a:srgbClr val="002060"/>
                </a:solidFill>
              </a:rPr>
              <a:t>Equation and solving showing ALL work</a:t>
            </a:r>
          </a:p>
          <a:p>
            <a:pPr marL="574675" lvl="3" indent="-571500">
              <a:spcBef>
                <a:spcPts val="600"/>
              </a:spcBef>
              <a:buSzPct val="70000"/>
            </a:pPr>
            <a:r>
              <a:rPr lang="en-US" sz="9600" b="1" dirty="0" smtClean="0">
                <a:solidFill>
                  <a:srgbClr val="003300"/>
                </a:solidFill>
              </a:rPr>
              <a:t>Graph: 15 + 22 </a:t>
            </a:r>
            <a:r>
              <a:rPr lang="en-US" sz="9600" b="1" dirty="0" err="1" smtClean="0">
                <a:solidFill>
                  <a:srgbClr val="003300"/>
                </a:solidFill>
              </a:rPr>
              <a:t>cos</a:t>
            </a:r>
            <a:r>
              <a:rPr lang="en-US" sz="9600" b="1" dirty="0" smtClean="0">
                <a:solidFill>
                  <a:srgbClr val="003300"/>
                </a:solidFill>
              </a:rPr>
              <a:t>(4x)</a:t>
            </a:r>
          </a:p>
          <a:p>
            <a:r>
              <a:rPr lang="en-US" sz="9600" b="1" dirty="0">
                <a:solidFill>
                  <a:srgbClr val="FF0000"/>
                </a:solidFill>
              </a:rPr>
              <a:t>HW: Pg. 432/ #</a:t>
            </a:r>
            <a:r>
              <a:rPr lang="en-US" sz="9600" b="1" dirty="0" smtClean="0">
                <a:solidFill>
                  <a:srgbClr val="FF0000"/>
                </a:solidFill>
              </a:rPr>
              <a:t>9-15</a:t>
            </a:r>
          </a:p>
          <a:p>
            <a:r>
              <a:rPr lang="en-US" sz="9600" b="1" dirty="0" smtClean="0">
                <a:solidFill>
                  <a:srgbClr val="EC37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Quiz Tomorrow/Thursday</a:t>
            </a:r>
          </a:p>
          <a:p>
            <a:pPr lvl="1"/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Sketching and Solving Trig Equations</a:t>
            </a:r>
          </a:p>
          <a:p>
            <a:pPr lvl="1"/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Ferris Wheel Problem</a:t>
            </a:r>
          </a:p>
          <a:p>
            <a:pPr lvl="2"/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 Angular Speed, Circumference, Solving etc…</a:t>
            </a:r>
          </a:p>
          <a:p>
            <a:pPr lvl="1"/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Amplitude, Period, Frequency, Mid-Line</a:t>
            </a:r>
          </a:p>
          <a:p>
            <a:pPr lvl="1"/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Finding </a:t>
            </a:r>
            <a:r>
              <a:rPr lang="en-US" sz="96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</a:rPr>
              <a:t>   using Trig Table/Unit Circle</a:t>
            </a:r>
          </a:p>
          <a:p>
            <a:pPr marL="365760" lvl="1" indent="0" algn="ctr">
              <a:buNone/>
            </a:pPr>
            <a:endParaRPr lang="en-US" sz="9600" b="1" dirty="0" smtClean="0">
              <a:solidFill>
                <a:srgbClr val="002060"/>
              </a:solidFill>
            </a:endParaRPr>
          </a:p>
          <a:p>
            <a:pPr marL="365760" lvl="1" indent="0" algn="ctr">
              <a:buNone/>
            </a:pPr>
            <a:r>
              <a:rPr lang="en-US" sz="9600" b="1" dirty="0" smtClean="0">
                <a:solidFill>
                  <a:srgbClr val="002060"/>
                </a:solidFill>
              </a:rPr>
              <a:t>Tomorrow – </a:t>
            </a:r>
            <a:r>
              <a:rPr lang="en-US" sz="9600" b="1" dirty="0" err="1" smtClean="0">
                <a:solidFill>
                  <a:srgbClr val="002060"/>
                </a:solidFill>
              </a:rPr>
              <a:t>SportsCenter</a:t>
            </a:r>
            <a:r>
              <a:rPr lang="en-US" sz="9600" b="1" dirty="0" smtClean="0">
                <a:solidFill>
                  <a:srgbClr val="002060"/>
                </a:solidFill>
              </a:rPr>
              <a:t> Day</a:t>
            </a:r>
          </a:p>
          <a:p>
            <a:pPr marL="365760" lvl="1" indent="0" algn="ctr">
              <a:buNone/>
            </a:pPr>
            <a:endParaRPr lang="en-US" sz="6000" b="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27653" name="Picture 5" descr="C:\Users\dstarbu\AppData\Local\Microsoft\Windows\Temporary Internet Files\Content.IE5\AECW5UFU\MC90024188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019" y="5610352"/>
            <a:ext cx="1385647" cy="1247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289925"/>
              </p:ext>
            </p:extLst>
          </p:nvPr>
        </p:nvGraphicFramePr>
        <p:xfrm>
          <a:off x="2286000" y="5765800"/>
          <a:ext cx="30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50" name="Equation" r:id="rId4" imgW="139680" imgH="177480" progId="Equation.DSMT4">
                  <p:embed/>
                </p:oleObj>
              </mc:Choice>
              <mc:Fallback>
                <p:oleObj name="Equation" r:id="rId4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0" y="5765800"/>
                        <a:ext cx="3048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233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TEST Today:</a:t>
            </a:r>
          </a:p>
          <a:p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You need:</a:t>
            </a:r>
          </a:p>
          <a:p>
            <a:pPr lvl="1"/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Unit Circle/TRIG Table Yellow page notes, pencil, calculator</a:t>
            </a:r>
          </a:p>
          <a:p>
            <a:pPr marL="273050" lvl="1" indent="-273050"/>
            <a:r>
              <a:rPr lang="en-US" sz="3200" b="1" dirty="0" smtClean="0">
                <a:solidFill>
                  <a:srgbClr val="FF0000"/>
                </a:solidFill>
              </a:rPr>
              <a:t>HW</a:t>
            </a:r>
            <a:r>
              <a:rPr lang="en-US" sz="3200" b="1" dirty="0">
                <a:solidFill>
                  <a:srgbClr val="FF0000"/>
                </a:solidFill>
              </a:rPr>
              <a:t>: Pg. 432/ #</a:t>
            </a:r>
            <a:r>
              <a:rPr lang="en-US" sz="3200" b="1" dirty="0" smtClean="0">
                <a:solidFill>
                  <a:srgbClr val="FF0000"/>
                </a:solidFill>
              </a:rPr>
              <a:t>9-15 Due Friday</a:t>
            </a:r>
            <a:endParaRPr lang="en-US" sz="32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28674" name="Picture 2" descr="C:\Users\dstarbu\AppData\Local\Microsoft\Windows\Temporary Internet Files\Content.IE5\2PUEW0UN\MP90039957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534133"/>
            <a:ext cx="1742661" cy="217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189834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FF0000"/>
                </a:solidFill>
              </a:rPr>
              <a:t>HW DUE: </a:t>
            </a:r>
            <a:r>
              <a:rPr lang="en-US" sz="3200" b="1" dirty="0">
                <a:solidFill>
                  <a:srgbClr val="FF0000"/>
                </a:solidFill>
              </a:rPr>
              <a:t>Pg. 432/ #</a:t>
            </a:r>
            <a:r>
              <a:rPr lang="en-US" sz="3200" b="1" dirty="0" smtClean="0">
                <a:solidFill>
                  <a:srgbClr val="FF0000"/>
                </a:solidFill>
              </a:rPr>
              <a:t>9-15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Trig POST Test Review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</a:rPr>
              <a:t>Assembly Schedule TODAY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8674" name="Picture 2" descr="C:\Users\dstarbu\AppData\Local\Microsoft\Windows\Temporary Internet Files\Content.IE5\GXCNT3Q0\MC90028898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91000"/>
            <a:ext cx="3864837" cy="181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714493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FF0000"/>
                </a:solidFill>
              </a:rPr>
              <a:t>Due TODAY: Trig </a:t>
            </a:r>
            <a:r>
              <a:rPr lang="en-US" sz="3200" b="1" dirty="0">
                <a:solidFill>
                  <a:srgbClr val="FF0000"/>
                </a:solidFill>
              </a:rPr>
              <a:t>POST Test Review</a:t>
            </a:r>
          </a:p>
          <a:p>
            <a:r>
              <a:rPr lang="en-US" dirty="0" smtClean="0"/>
              <a:t>Convert from RADIANS &lt;&gt; DEGREES: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Find the SIX TRIG RATIOS for the point or angle: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287457"/>
              </p:ext>
            </p:extLst>
          </p:nvPr>
        </p:nvGraphicFramePr>
        <p:xfrm>
          <a:off x="2514600" y="2667000"/>
          <a:ext cx="4038600" cy="1264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46" name="Equation" r:id="rId3" imgW="1257120" imgH="393480" progId="Equation.DSMT4">
                  <p:embed/>
                </p:oleObj>
              </mc:Choice>
              <mc:Fallback>
                <p:oleObj name="Equation" r:id="rId3" imgW="12571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4600" y="2667000"/>
                        <a:ext cx="4038600" cy="1264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097874"/>
              </p:ext>
            </p:extLst>
          </p:nvPr>
        </p:nvGraphicFramePr>
        <p:xfrm>
          <a:off x="2286000" y="4495800"/>
          <a:ext cx="4479664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47" name="Equation" r:id="rId5" imgW="1358640" imgH="393480" progId="Equation.DSMT4">
                  <p:embed/>
                </p:oleObj>
              </mc:Choice>
              <mc:Fallback>
                <p:oleObj name="Equation" r:id="rId5" imgW="13586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0" y="4495800"/>
                        <a:ext cx="4479664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3841977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Sketch and Solve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873752"/>
          </a:xfrm>
        </p:spPr>
        <p:txBody>
          <a:bodyPr/>
          <a:lstStyle/>
          <a:p>
            <a:r>
              <a:rPr lang="en-US" dirty="0" smtClean="0"/>
              <a:t>Mr. Nibs is again, stuck in a tree! The fireman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can see him at an angle of        .   The fireman is    </a:t>
            </a:r>
          </a:p>
          <a:p>
            <a:pPr marL="0" indent="0">
              <a:buNone/>
            </a:pPr>
            <a:r>
              <a:rPr lang="en-US" dirty="0" smtClean="0"/>
              <a:t>     standing 28 feet from the tree. How high up is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Mr. Nibs?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>
                <a:solidFill>
                  <a:srgbClr val="FF0000"/>
                </a:solidFill>
              </a:rPr>
              <a:t>HW: Pg. 439/ #1-81 </a:t>
            </a:r>
            <a:r>
              <a:rPr lang="en-US" b="1" u="sng" dirty="0" smtClean="0">
                <a:solidFill>
                  <a:srgbClr val="FF0000"/>
                </a:solidFill>
              </a:rPr>
              <a:t>ODDS</a:t>
            </a:r>
            <a:r>
              <a:rPr lang="en-US" b="1" dirty="0" smtClean="0">
                <a:solidFill>
                  <a:srgbClr val="FF0000"/>
                </a:solidFill>
              </a:rPr>
              <a:t> - Due WED./THURS. </a:t>
            </a:r>
          </a:p>
          <a:p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945791"/>
              </p:ext>
            </p:extLst>
          </p:nvPr>
        </p:nvGraphicFramePr>
        <p:xfrm>
          <a:off x="4773562" y="2209800"/>
          <a:ext cx="56043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78" name="Equation" r:id="rId3" imgW="241200" imgH="393480" progId="Equation.DSMT4">
                  <p:embed/>
                </p:oleObj>
              </mc:Choice>
              <mc:Fallback>
                <p:oleObj name="Equation" r:id="rId3" imgW="241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73562" y="2209800"/>
                        <a:ext cx="560438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 descr="C:\Users\dstarbu\AppData\Local\Microsoft\Windows\Temporary Internet Files\Content.IE5\2PUEW0UN\MC9000787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617957"/>
            <a:ext cx="1981200" cy="224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94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With your group, complete: Pg. 451/ Quick Review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In Class: Identities</a:t>
            </a: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Exploration #2 Pg. 378</a:t>
            </a: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Exploration #1 Pg. 445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</a:t>
            </a:r>
            <a:r>
              <a:rPr lang="en-US" b="1" dirty="0">
                <a:solidFill>
                  <a:srgbClr val="FF0000"/>
                </a:solidFill>
              </a:rPr>
              <a:t>: Pg. 439/ #1-81 </a:t>
            </a:r>
            <a:r>
              <a:rPr lang="en-US" b="1" u="sng" dirty="0">
                <a:solidFill>
                  <a:srgbClr val="FF0000"/>
                </a:solidFill>
              </a:rPr>
              <a:t>ODDS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– Due WED</a:t>
            </a:r>
            <a:r>
              <a:rPr lang="en-US" b="1" dirty="0">
                <a:solidFill>
                  <a:srgbClr val="FF0000"/>
                </a:solidFill>
              </a:rPr>
              <a:t>./THURS. </a:t>
            </a:r>
            <a:endParaRPr lang="en-US" b="1" dirty="0" smtClean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30722" name="Picture 2" descr="C:\Users\dstarbu\AppData\Local\Microsoft\Windows\Temporary Internet Files\Content.IE5\2PUEW0UN\MC9002353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038600"/>
            <a:ext cx="2832202" cy="229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62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HW DUE: </a:t>
            </a:r>
            <a:r>
              <a:rPr lang="en-US" b="1" dirty="0">
                <a:solidFill>
                  <a:srgbClr val="FF0000"/>
                </a:solidFill>
              </a:rPr>
              <a:t>Pg. 439/ #1-81 </a:t>
            </a:r>
            <a:r>
              <a:rPr lang="en-US" b="1" u="sng" dirty="0" smtClean="0">
                <a:solidFill>
                  <a:srgbClr val="FF0000"/>
                </a:solidFill>
              </a:rPr>
              <a:t>ODDS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TRIG POST Test</a:t>
            </a:r>
          </a:p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In Class: Identities</a:t>
            </a:r>
          </a:p>
          <a:p>
            <a:pPr lvl="1"/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Exploration #2 Pg. 378</a:t>
            </a:r>
          </a:p>
          <a:p>
            <a:pPr lvl="1"/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Exploration #1 Pg.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445</a:t>
            </a:r>
          </a:p>
          <a:p>
            <a:pPr marL="365760" lvl="1" indent="0">
              <a:buNone/>
            </a:pP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2" descr="C:\Users\dstarbu\AppData\Local\Microsoft\Windows\Temporary Internet Files\Content.IE5\2PUEW0UN\MC9002353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962400"/>
            <a:ext cx="2832202" cy="229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65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Pg.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3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78/ #1-9</a:t>
            </a:r>
          </a:p>
          <a:p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In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Class: Identities</a:t>
            </a:r>
          </a:p>
          <a:p>
            <a:pPr lvl="1"/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Exploration 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#1 Pg.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445</a:t>
            </a:r>
          </a:p>
          <a:p>
            <a:pPr lvl="1"/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Pg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. 451/ #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1-4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Notes on Identities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HW: Pg</a:t>
            </a:r>
            <a:r>
              <a:rPr lang="en-US" sz="2800" b="1" dirty="0">
                <a:solidFill>
                  <a:srgbClr val="C00000"/>
                </a:solidFill>
              </a:rPr>
              <a:t>. 451/ #</a:t>
            </a:r>
            <a:r>
              <a:rPr lang="en-US" sz="2800" b="1" dirty="0" smtClean="0">
                <a:solidFill>
                  <a:srgbClr val="C00000"/>
                </a:solidFill>
              </a:rPr>
              <a:t>5-22</a:t>
            </a:r>
            <a:endParaRPr lang="en-US" sz="2800" b="1" dirty="0">
              <a:solidFill>
                <a:srgbClr val="C00000"/>
              </a:solidFill>
            </a:endParaRPr>
          </a:p>
          <a:p>
            <a:pPr marL="365760" lvl="1" indent="0">
              <a:buNone/>
            </a:pP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C:\Users\dstarbu\AppData\Local\Microsoft\Windows\Temporary Internet Files\Content.IE5\2PUEW0UN\MC9002353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538587"/>
            <a:ext cx="2832202" cy="229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20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944562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46204" y="1371600"/>
            <a:ext cx="8492996" cy="5486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Copy the CLASS OBJECTIVE in the CW Section of your Binder: </a:t>
            </a:r>
          </a:p>
          <a:p>
            <a:pPr marL="0" indent="0">
              <a:buNone/>
            </a:pPr>
            <a:r>
              <a:rPr lang="en-US" sz="2800" b="1" i="1" dirty="0">
                <a:latin typeface="Aharoni" pitchFamily="2" charset="-79"/>
                <a:cs typeface="Aharoni" pitchFamily="2" charset="-79"/>
              </a:rPr>
              <a:t>Students will </a:t>
            </a:r>
            <a:r>
              <a:rPr lang="en-US" sz="2800" b="1" i="1" dirty="0" smtClean="0">
                <a:latin typeface="Aharoni" pitchFamily="2" charset="-79"/>
                <a:cs typeface="Aharoni" pitchFamily="2" charset="-79"/>
              </a:rPr>
              <a:t>verify equations as functions and define </a:t>
            </a:r>
            <a:r>
              <a:rPr lang="en-US" sz="2800" b="1" i="1" dirty="0">
                <a:latin typeface="Aharoni" pitchFamily="2" charset="-79"/>
                <a:cs typeface="Aharoni" pitchFamily="2" charset="-79"/>
              </a:rPr>
              <a:t>the DOMAIN and the RANGE for the functions. </a:t>
            </a:r>
            <a:endParaRPr lang="en-US" sz="2800" b="1" dirty="0">
              <a:solidFill>
                <a:srgbClr val="C00000"/>
              </a:solidFill>
            </a:endParaRPr>
          </a:p>
          <a:p>
            <a:r>
              <a:rPr lang="en-US" sz="2800" b="1" dirty="0" smtClean="0">
                <a:solidFill>
                  <a:srgbClr val="0070C0"/>
                </a:solidFill>
                <a:cs typeface="Aharoni" pitchFamily="2" charset="-79"/>
              </a:rPr>
              <a:t>CW: Pg. 83/ #33-38; Pg. 102/#1-8</a:t>
            </a:r>
          </a:p>
          <a:p>
            <a:r>
              <a:rPr lang="en-US" sz="2800" b="1" dirty="0" smtClean="0">
                <a:solidFill>
                  <a:srgbClr val="0070C0"/>
                </a:solidFill>
                <a:cs typeface="Aharoni" pitchFamily="2" charset="-79"/>
              </a:rPr>
              <a:t>WS: Functions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WSHT Simplifying Radicals Due Friday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 –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Parent Functions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Domain,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Range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b="1" i="1" dirty="0" smtClean="0"/>
          </a:p>
          <a:p>
            <a:pPr marL="0" indent="0" algn="ctr">
              <a:buNone/>
            </a:pPr>
            <a:endParaRPr lang="en-US" sz="4000" b="1" i="1" dirty="0"/>
          </a:p>
          <a:p>
            <a:pPr marL="0" indent="0" algn="ctr">
              <a:buNone/>
            </a:pPr>
            <a:endParaRPr lang="en-US" sz="4000" b="1" i="1" dirty="0" smtClean="0"/>
          </a:p>
          <a:p>
            <a:pPr marL="0" indent="0" algn="ctr">
              <a:buNone/>
            </a:pPr>
            <a:endParaRPr lang="en-US" sz="4000" b="1" i="1" dirty="0"/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14690" name="Picture 2" descr="C:\Users\dstarbu\AppData\Local\Microsoft\Windows\Temporary Internet Files\Content.IE5\G8ERFW2T\MM900213528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465975"/>
            <a:ext cx="908473" cy="127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17" name="Picture 5" descr="C:\Users\dstarbu\AppData\Local\Microsoft\Windows\Temporary Internet Files\Content.IE5\WDNUO2VQ\MC90036381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418" y="5465975"/>
            <a:ext cx="2769727" cy="125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1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pPr marL="457200" lvl="1" indent="-457200"/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Copy the CLASS OBJECTIVE in the CW Section of your binder</a:t>
            </a:r>
          </a:p>
          <a:p>
            <a:pPr marL="457200" lvl="1" indent="-457200"/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Starter: Complete Pg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. 451/ #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1-4</a:t>
            </a:r>
          </a:p>
          <a:p>
            <a:pPr marL="457200" lvl="1" indent="-457200"/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Notes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on Identities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HW: Pg. 451/ #5-22</a:t>
            </a:r>
          </a:p>
          <a:p>
            <a:pPr marL="273050" indent="-273050"/>
            <a:endParaRPr lang="en-US" dirty="0"/>
          </a:p>
        </p:txBody>
      </p:sp>
      <p:pic>
        <p:nvPicPr>
          <p:cNvPr id="4" name="Picture 2" descr="C:\Users\dstarbu\AppData\Local\Microsoft\Windows\Temporary Internet Files\Content.IE5\2PUEW0UN\MC9002353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071" y="4538587"/>
            <a:ext cx="2832202" cy="229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40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05800" cy="487375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HW: Pg. 451/ #</a:t>
            </a:r>
            <a:r>
              <a:rPr lang="en-US" b="1" dirty="0" smtClean="0">
                <a:solidFill>
                  <a:srgbClr val="C00000"/>
                </a:solidFill>
              </a:rPr>
              <a:t>5-22, Pg</a:t>
            </a:r>
            <a:r>
              <a:rPr lang="en-US" b="1" dirty="0">
                <a:solidFill>
                  <a:srgbClr val="C00000"/>
                </a:solidFill>
              </a:rPr>
              <a:t>. 452/ 27-38</a:t>
            </a:r>
            <a:r>
              <a:rPr lang="en-US" b="1" dirty="0" smtClean="0">
                <a:solidFill>
                  <a:srgbClr val="C00000"/>
                </a:solidFill>
              </a:rPr>
              <a:t> Due Friday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/>
              <a:t>Group Problems</a:t>
            </a:r>
          </a:p>
          <a:p>
            <a:pPr lvl="1"/>
            <a:r>
              <a:rPr lang="en-US" b="1" dirty="0" smtClean="0"/>
              <a:t>Solve your problem using IDENTITIES, showing all steps. Be ready to present at 8:15 (2:20)</a:t>
            </a:r>
            <a:endParaRPr lang="en-US" b="1" dirty="0"/>
          </a:p>
        </p:txBody>
      </p:sp>
      <p:pic>
        <p:nvPicPr>
          <p:cNvPr id="4" name="Picture 2" descr="C:\Users\dstarbu\AppData\Local\Microsoft\Windows\Temporary Internet Files\Content.IE5\2PUEW0UN\MC90023537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733800"/>
            <a:ext cx="3302959" cy="267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876553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WORKSHEET: Trig Review and Identities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451/ #5-22, Pg. 452/ 27-38 Due Friday</a:t>
            </a:r>
          </a:p>
          <a:p>
            <a:endParaRPr lang="en-US" dirty="0"/>
          </a:p>
        </p:txBody>
      </p:sp>
      <p:pic>
        <p:nvPicPr>
          <p:cNvPr id="30722" name="Picture 2" descr="C:\Users\dstarbu\AppData\Local\Microsoft\Windows\Temporary Internet Files\Content.IE5\GXCNT3Q0\MC9000788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177" y="4985745"/>
            <a:ext cx="2918129" cy="185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C:\Users\dstarbu\AppData\Local\Microsoft\Windows\Temporary Internet Files\Content.IE5\AECW5UFU\MC90029630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343958"/>
            <a:ext cx="3530600" cy="337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654285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451/ #5-22, Pg. 452/ </a:t>
            </a:r>
            <a:r>
              <a:rPr lang="en-US" b="1" dirty="0" smtClean="0">
                <a:solidFill>
                  <a:srgbClr val="C00000"/>
                </a:solidFill>
              </a:rPr>
              <a:t>#27-38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#35?? !</a:t>
            </a:r>
          </a:p>
          <a:p>
            <a:r>
              <a:rPr lang="en-US" b="1" dirty="0">
                <a:solidFill>
                  <a:srgbClr val="003300"/>
                </a:solidFill>
              </a:rPr>
              <a:t>In Class: Pg. 452/ #23-26</a:t>
            </a:r>
          </a:p>
          <a:p>
            <a:endParaRPr lang="en-US" dirty="0"/>
          </a:p>
        </p:txBody>
      </p:sp>
      <p:pic>
        <p:nvPicPr>
          <p:cNvPr id="30723" name="Picture 3" descr="C:\Users\dstarbu\AppData\Local\Microsoft\Windows\Temporary Internet Files\Content.IE5\2PUEW0UN\MC9000602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971" y="3276600"/>
            <a:ext cx="2971800" cy="306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31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71896" y="1146048"/>
            <a:ext cx="7467600" cy="4035552"/>
          </a:xfrm>
        </p:spPr>
        <p:txBody>
          <a:bodyPr/>
          <a:lstStyle/>
          <a:p>
            <a:r>
              <a:rPr lang="en-US" b="1" dirty="0" smtClean="0"/>
              <a:t>Starter: Prove the equations are TRUE showing all work and stating the identities you used: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067228"/>
              </p:ext>
            </p:extLst>
          </p:nvPr>
        </p:nvGraphicFramePr>
        <p:xfrm>
          <a:off x="1143000" y="2362200"/>
          <a:ext cx="6524625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52" name="Equation" r:id="rId3" imgW="1739880" imgH="711000" progId="Equation.DSMT4">
                  <p:embed/>
                </p:oleObj>
              </mc:Choice>
              <mc:Fallback>
                <p:oleObj name="Equation" r:id="rId3" imgW="173988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3000" y="2362200"/>
                        <a:ext cx="6524625" cy="266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795" name="Picture 3" descr="C:\Users\dstarbu\AppData\Local\Microsoft\Windows\Temporary Internet Files\Content.IE5\WTZ3S8M0\MM900043731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267" y="4800600"/>
            <a:ext cx="1601833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99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HW Due: Pg. 451/ #5-22, Pg. 452/ #</a:t>
            </a:r>
            <a:r>
              <a:rPr lang="en-US" sz="3200" b="1" dirty="0" smtClean="0">
                <a:solidFill>
                  <a:srgbClr val="FF0000"/>
                </a:solidFill>
              </a:rPr>
              <a:t>27-38; </a:t>
            </a:r>
            <a:r>
              <a:rPr lang="en-US" sz="3200" b="1" dirty="0" err="1" smtClean="0">
                <a:solidFill>
                  <a:srgbClr val="FF0000"/>
                </a:solidFill>
              </a:rPr>
              <a:t>Wsheet</a:t>
            </a:r>
            <a:r>
              <a:rPr lang="en-US" sz="3200" b="1" dirty="0" smtClean="0">
                <a:solidFill>
                  <a:srgbClr val="FF0000"/>
                </a:solidFill>
              </a:rPr>
              <a:t> ‘Graphing Circular Functions’ 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Test Corrections and Make Up work due TODAY – 3 p.m.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With your group, complete #39-46 Pg. 452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PROVING Identities – Pg. 460/ #1-10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Group Tasks: #11-18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HW: Pg. 452/ #39-74 Due FRIDAY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Quiz Friday: Identities</a:t>
            </a:r>
            <a:endParaRPr lang="en-US" sz="3200" b="1" dirty="0">
              <a:solidFill>
                <a:srgbClr val="002060"/>
              </a:solidFill>
            </a:endParaRPr>
          </a:p>
        </p:txBody>
      </p:sp>
      <p:pic>
        <p:nvPicPr>
          <p:cNvPr id="32771" name="Picture 3" descr="C:\Users\dstarbu\AppData\Local\Microsoft\Windows\Temporary Internet Files\Content.IE5\AECW5UFU\MC90043259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686" y="-15240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dstarbu\AppData\Local\Microsoft\Windows\Temporary Internet Files\Content.IE5\AECW5UFU\MC90043259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14986" y="4496028"/>
            <a:ext cx="2361972" cy="236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dstarbu\AppData\Local\Microsoft\Windows\Temporary Internet Files\Content.IE5\AECW5UFU\MC90043259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-38100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19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286000"/>
            <a:ext cx="5852160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7200" cy="4572000"/>
          </a:xfrm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rgbClr val="003300"/>
                </a:solidFill>
              </a:rPr>
              <a:t>Group Quiz – Identities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Each INDIVIDUAL member completes ALL PROBLEMS ON INDIVIDUAL PAPER in CW Section of Binder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Each GROUP turns in ONE (1) COMPLETED QUIZ</a:t>
            </a:r>
          </a:p>
          <a:p>
            <a:pPr lvl="1"/>
            <a:endParaRPr lang="en-US" b="1" dirty="0">
              <a:solidFill>
                <a:srgbClr val="003300"/>
              </a:solidFill>
            </a:endParaRPr>
          </a:p>
          <a:p>
            <a:pPr lvl="1"/>
            <a:endParaRPr lang="en-US" b="1" dirty="0" smtClean="0">
              <a:solidFill>
                <a:srgbClr val="003300"/>
              </a:solidFill>
            </a:endParaRPr>
          </a:p>
          <a:p>
            <a:pPr lvl="1"/>
            <a:endParaRPr lang="en-US" b="1" dirty="0">
              <a:solidFill>
                <a:srgbClr val="003300"/>
              </a:solidFill>
            </a:endParaRPr>
          </a:p>
          <a:p>
            <a:pPr lvl="1"/>
            <a:endParaRPr lang="en-US" b="1" dirty="0" smtClean="0">
              <a:solidFill>
                <a:srgbClr val="003300"/>
              </a:solidFill>
            </a:endParaRPr>
          </a:p>
          <a:p>
            <a:pPr lvl="1"/>
            <a:endParaRPr lang="en-US" b="1" dirty="0">
              <a:solidFill>
                <a:srgbClr val="003300"/>
              </a:solidFill>
            </a:endParaRPr>
          </a:p>
          <a:p>
            <a:pPr lvl="1"/>
            <a:endParaRPr lang="en-US" b="1" dirty="0" smtClean="0">
              <a:solidFill>
                <a:srgbClr val="003300"/>
              </a:solidFill>
            </a:endParaRPr>
          </a:p>
          <a:p>
            <a:pPr lvl="1"/>
            <a:endParaRPr lang="en-US" b="1" dirty="0" smtClean="0">
              <a:solidFill>
                <a:srgbClr val="003300"/>
              </a:solidFill>
            </a:endParaRP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FF0000"/>
                </a:solidFill>
              </a:rPr>
              <a:t>HW: Pg. 452/ #39-74 Due </a:t>
            </a:r>
            <a:r>
              <a:rPr lang="en-US" sz="3200" b="1" dirty="0" smtClean="0">
                <a:solidFill>
                  <a:srgbClr val="FF0000"/>
                </a:solidFill>
              </a:rPr>
              <a:t>Monday</a:t>
            </a:r>
            <a:endParaRPr lang="en-US" sz="3200" b="1" dirty="0">
              <a:solidFill>
                <a:srgbClr val="FF0000"/>
              </a:solidFill>
            </a:endParaRPr>
          </a:p>
          <a:p>
            <a:pPr marL="0" lvl="1" indent="0">
              <a:buFont typeface="Courier New" pitchFamily="49" charset="0"/>
              <a:buChar char="o"/>
            </a:pPr>
            <a:endParaRPr lang="en-US" sz="32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75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HW Due: Pg</a:t>
            </a:r>
            <a:r>
              <a:rPr lang="en-US" sz="3200" b="1" dirty="0">
                <a:solidFill>
                  <a:srgbClr val="C00000"/>
                </a:solidFill>
              </a:rPr>
              <a:t>. 452/ #</a:t>
            </a:r>
            <a:r>
              <a:rPr lang="en-US" sz="3200" b="1" dirty="0" smtClean="0">
                <a:solidFill>
                  <a:srgbClr val="C00000"/>
                </a:solidFill>
              </a:rPr>
              <a:t>39-74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With your group, complete the 	QUICK REVIEW Pg. 460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Exploration #1, Pg. 463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Notes: Sum-difference, Double and Half Angle Identities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HW: Pg. 468/ #1-22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397508"/>
            <a:ext cx="2813050" cy="229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1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Pre-Calculus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/>
          <a:lstStyle/>
          <a:p>
            <a:pPr marL="0" lvl="1" indent="0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C00000"/>
                </a:solidFill>
              </a:rPr>
              <a:t>HW Due: Pg. 452/ #39-74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Exploration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#1, Pg. 463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Notes: </a:t>
            </a:r>
            <a:endParaRPr lang="en-US" sz="3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74320" lvl="2" indent="0">
              <a:buFont typeface="Courier New" pitchFamily="49" charset="0"/>
              <a:buChar char="o"/>
            </a:pPr>
            <a:r>
              <a:rPr lang="en-US" sz="2900" b="1" dirty="0" smtClean="0">
                <a:solidFill>
                  <a:schemeClr val="tx2">
                    <a:lumMod val="50000"/>
                  </a:schemeClr>
                </a:solidFill>
              </a:rPr>
              <a:t> Sum-difference Identities</a:t>
            </a:r>
          </a:p>
          <a:p>
            <a:pPr marL="274320" lvl="2" indent="0">
              <a:buFont typeface="Courier New" pitchFamily="49" charset="0"/>
              <a:buChar char="o"/>
            </a:pPr>
            <a:r>
              <a:rPr lang="en-US" sz="2900" b="1" dirty="0" smtClean="0">
                <a:solidFill>
                  <a:schemeClr val="tx2">
                    <a:lumMod val="50000"/>
                  </a:schemeClr>
                </a:solidFill>
              </a:rPr>
              <a:t> Double </a:t>
            </a:r>
            <a:r>
              <a:rPr lang="en-US" sz="2900" b="1" dirty="0">
                <a:solidFill>
                  <a:schemeClr val="tx2">
                    <a:lumMod val="50000"/>
                  </a:schemeClr>
                </a:solidFill>
              </a:rPr>
              <a:t>and Half Angle Identities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C00000"/>
                </a:solidFill>
              </a:rPr>
              <a:t>HW: Pg. 468/ #</a:t>
            </a:r>
            <a:r>
              <a:rPr lang="en-US" sz="3200" b="1" dirty="0" smtClean="0">
                <a:solidFill>
                  <a:srgbClr val="C00000"/>
                </a:solidFill>
              </a:rPr>
              <a:t>1-22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</a:rPr>
              <a:t>QUIZ: WEDNESDAY, THURSDAY</a:t>
            </a:r>
            <a:endParaRPr lang="en-US" sz="3200" b="1" dirty="0">
              <a:solidFill>
                <a:schemeClr val="bg2">
                  <a:lumMod val="1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36867" name="Picture 3" descr="C:\Users\dstarbu\AppData\Local\Microsoft\Windows\Temporary Internet Files\Content.IE5\2PUEW0UN\MC9001981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968" y="498593"/>
            <a:ext cx="3011032" cy="342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62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/>
          <a:lstStyle/>
          <a:p>
            <a:r>
              <a:rPr lang="en-US" sz="3200" b="1" dirty="0" smtClean="0">
                <a:solidFill>
                  <a:srgbClr val="003300"/>
                </a:solidFill>
              </a:rPr>
              <a:t>Quiz TODAY!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>
                <a:solidFill>
                  <a:srgbClr val="C00000"/>
                </a:solidFill>
              </a:rPr>
              <a:t>HW: Pg. 468/ #</a:t>
            </a:r>
            <a:r>
              <a:rPr lang="en-US" sz="3200" b="1" dirty="0" smtClean="0">
                <a:solidFill>
                  <a:srgbClr val="C00000"/>
                </a:solidFill>
              </a:rPr>
              <a:t>1-22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Sum/Difference, Double and Half</a:t>
            </a:r>
          </a:p>
          <a:p>
            <a:pPr marL="0" lvl="1" indent="0">
              <a:buNone/>
            </a:pP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  Angle 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dentities </a:t>
            </a:r>
            <a:endParaRPr lang="en-US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8914" name="Picture 2" descr="C:\Users\dstarbu\AppData\Local\Microsoft\Windows\Temporary Internet Files\Content.IE5\2PUEW0UN\MC9001981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4" y="3962400"/>
            <a:ext cx="2438400" cy="277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189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</a:t>
            </a:r>
            <a:r>
              <a:rPr lang="en-US" b="1" dirty="0" smtClean="0">
                <a:solidFill>
                  <a:srgbClr val="C00000"/>
                </a:solidFill>
              </a:rPr>
              <a:t>DUE: </a:t>
            </a:r>
            <a:r>
              <a:rPr lang="en-US" b="1" dirty="0">
                <a:solidFill>
                  <a:srgbClr val="C00000"/>
                </a:solidFill>
              </a:rPr>
              <a:t>WSHT Simplifying </a:t>
            </a:r>
            <a:r>
              <a:rPr lang="en-US" b="1" dirty="0" smtClean="0">
                <a:solidFill>
                  <a:srgbClr val="C00000"/>
                </a:solidFill>
              </a:rPr>
              <a:t>Radicals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Group Functions: Domain, Range, Continuity, Increasing/Decreasing, MAX, MIN, Interval Notation</a:t>
            </a:r>
          </a:p>
          <a:p>
            <a:r>
              <a:rPr lang="en-US" b="1" i="1" dirty="0" smtClean="0">
                <a:solidFill>
                  <a:srgbClr val="7030A0"/>
                </a:solidFill>
              </a:rPr>
              <a:t>Tuesday </a:t>
            </a:r>
            <a:r>
              <a:rPr lang="en-US" b="1" i="1" dirty="0">
                <a:solidFill>
                  <a:srgbClr val="7030A0"/>
                </a:solidFill>
              </a:rPr>
              <a:t>– Modified half-day schedule – Check lists in main hall for your location</a:t>
            </a:r>
          </a:p>
          <a:p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Test Corrections on Quiz #1 Due FRIDAY-9/26 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</a:t>
            </a:r>
            <a:r>
              <a:rPr lang="en-US" b="1" dirty="0">
                <a:solidFill>
                  <a:srgbClr val="C00000"/>
                </a:solidFill>
              </a:rPr>
              <a:t>Pg. 102/ #9-34 Due </a:t>
            </a:r>
            <a:r>
              <a:rPr lang="en-US" b="1" dirty="0" smtClean="0">
                <a:solidFill>
                  <a:srgbClr val="C00000"/>
                </a:solidFill>
              </a:rPr>
              <a:t>Tuesday - </a:t>
            </a:r>
            <a:r>
              <a:rPr lang="en-US" b="1" dirty="0">
                <a:solidFill>
                  <a:srgbClr val="C00000"/>
                </a:solidFill>
              </a:rPr>
              <a:t>Be sure to complete graphs on GRAPH PAPER</a:t>
            </a:r>
          </a:p>
          <a:p>
            <a:endParaRPr lang="en-US" dirty="0"/>
          </a:p>
        </p:txBody>
      </p:sp>
      <p:pic>
        <p:nvPicPr>
          <p:cNvPr id="115715" name="Picture 3" descr="C:\Users\dstarbu\AppData\Local\Microsoft\Windows\Temporary Internet Files\Content.IE5\WDNUO2VQ\MC90038363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8000" y="4800600"/>
            <a:ext cx="1612066" cy="191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58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3300"/>
                </a:solidFill>
              </a:rPr>
              <a:t> </a:t>
            </a:r>
            <a:r>
              <a:rPr lang="en-US" sz="3600" b="1" dirty="0" smtClean="0">
                <a:solidFill>
                  <a:srgbClr val="003300"/>
                </a:solidFill>
              </a:rPr>
              <a:t>QUIZ Today – You need:</a:t>
            </a:r>
          </a:p>
          <a:p>
            <a:pPr lvl="1"/>
            <a:r>
              <a:rPr lang="en-US" sz="3600" b="1" dirty="0" smtClean="0">
                <a:solidFill>
                  <a:srgbClr val="003300"/>
                </a:solidFill>
              </a:rPr>
              <a:t>Yellow Page Notes</a:t>
            </a:r>
          </a:p>
          <a:p>
            <a:pPr marL="571500" lvl="1" indent="-571500">
              <a:buFont typeface="Courier New" pitchFamily="49" charset="0"/>
              <a:buChar char="o"/>
            </a:pPr>
            <a:r>
              <a:rPr lang="en-US" sz="3600" b="1" dirty="0" smtClean="0">
                <a:solidFill>
                  <a:srgbClr val="C00000"/>
                </a:solidFill>
              </a:rPr>
              <a:t>HW</a:t>
            </a:r>
            <a:r>
              <a:rPr lang="en-US" sz="3600" b="1" dirty="0">
                <a:solidFill>
                  <a:srgbClr val="C00000"/>
                </a:solidFill>
              </a:rPr>
              <a:t>: Pg. 468/ #</a:t>
            </a:r>
            <a:r>
              <a:rPr lang="en-US" sz="3600" b="1" dirty="0" smtClean="0">
                <a:solidFill>
                  <a:srgbClr val="C00000"/>
                </a:solidFill>
              </a:rPr>
              <a:t>1-22</a:t>
            </a:r>
          </a:p>
          <a:p>
            <a:pPr marL="0" lvl="1" indent="0">
              <a:buFont typeface="Courier New" pitchFamily="49" charset="0"/>
              <a:buChar char="o"/>
            </a:pP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 Notes: </a:t>
            </a:r>
          </a:p>
          <a:p>
            <a:pPr marL="731520" lvl="2" indent="-457200">
              <a:buFont typeface="Arial" pitchFamily="34" charset="0"/>
              <a:buChar char="•"/>
            </a:pP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Sum/Difference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</a:rPr>
              <a:t>, Double and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	Half  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</a:rPr>
              <a:t>Angle Identities </a:t>
            </a:r>
          </a:p>
          <a:p>
            <a:pPr marL="571500" lvl="1" indent="-571500">
              <a:buFont typeface="Courier New" pitchFamily="49" charset="0"/>
              <a:buChar char="o"/>
            </a:pPr>
            <a:endParaRPr lang="en-US" sz="3600" dirty="0"/>
          </a:p>
        </p:txBody>
      </p:sp>
      <p:pic>
        <p:nvPicPr>
          <p:cNvPr id="40962" name="Picture 2" descr="C:\Users\dstarbu\AppData\Local\Microsoft\Windows\Temporary Internet Files\Content.IE5\AECW5UFU\MP900390124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62200"/>
            <a:ext cx="2591512" cy="184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913507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71500" lvl="1" indent="-571500">
              <a:buFont typeface="Courier New" pitchFamily="49" charset="0"/>
              <a:buChar char="o"/>
            </a:pPr>
            <a:r>
              <a:rPr lang="en-US" sz="3600" b="1" dirty="0">
                <a:solidFill>
                  <a:srgbClr val="C00000"/>
                </a:solidFill>
              </a:rPr>
              <a:t>HW: Pg. 468/ #</a:t>
            </a:r>
            <a:r>
              <a:rPr lang="en-US" sz="3600" b="1" dirty="0" smtClean="0">
                <a:solidFill>
                  <a:srgbClr val="C00000"/>
                </a:solidFill>
              </a:rPr>
              <a:t>1-22</a:t>
            </a:r>
          </a:p>
          <a:p>
            <a:pPr marL="571500" lvl="1" indent="-571500">
              <a:buFont typeface="Courier New" pitchFamily="49" charset="0"/>
              <a:buChar char="o"/>
            </a:pPr>
            <a:r>
              <a:rPr lang="en-US" sz="3300" b="1" dirty="0" smtClean="0">
                <a:solidFill>
                  <a:schemeClr val="accent6">
                    <a:lumMod val="50000"/>
                  </a:schemeClr>
                </a:solidFill>
              </a:rPr>
              <a:t>Notes</a:t>
            </a:r>
            <a:r>
              <a:rPr lang="en-US" sz="3300" b="1" dirty="0">
                <a:solidFill>
                  <a:schemeClr val="accent6">
                    <a:lumMod val="50000"/>
                  </a:schemeClr>
                </a:solidFill>
              </a:rPr>
              <a:t>: </a:t>
            </a:r>
            <a:endParaRPr lang="en-US" sz="33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845820" lvl="2" indent="-571500">
              <a:buFont typeface="Arial" pitchFamily="34" charset="0"/>
              <a:buChar char="•"/>
            </a:pPr>
            <a:r>
              <a:rPr lang="en-US" sz="3300" b="1" dirty="0" smtClean="0">
                <a:solidFill>
                  <a:schemeClr val="accent6">
                    <a:lumMod val="50000"/>
                  </a:schemeClr>
                </a:solidFill>
              </a:rPr>
              <a:t>Sum/Difference</a:t>
            </a:r>
            <a:r>
              <a:rPr lang="en-US" sz="3300" b="1" dirty="0">
                <a:solidFill>
                  <a:schemeClr val="accent6">
                    <a:lumMod val="50000"/>
                  </a:schemeClr>
                </a:solidFill>
              </a:rPr>
              <a:t>, Double and 	Half  Angle Identities </a:t>
            </a:r>
            <a:endParaRPr lang="en-US" sz="33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71500" lvl="2" indent="-571500">
              <a:buFont typeface="Courier New" pitchFamily="49" charset="0"/>
              <a:buChar char="o"/>
            </a:pPr>
            <a:r>
              <a:rPr lang="en-US" sz="3600" b="1" dirty="0" smtClean="0">
                <a:solidFill>
                  <a:srgbClr val="C00000"/>
                </a:solidFill>
              </a:rPr>
              <a:t>HW: Pg. 475/ #1-36</a:t>
            </a:r>
            <a:endParaRPr lang="en-US" sz="3600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40963" name="Picture 3" descr="C:\Users\dstarbu\AppData\Local\Microsoft\Windows\Temporary Internet Files\Content.IE5\AECW5UFU\MC90023396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471" y="4648200"/>
            <a:ext cx="2559113" cy="203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37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2" algn="l" rtl="0">
              <a:spcBef>
                <a:spcPct val="0"/>
              </a:spcBef>
            </a:pPr>
            <a:r>
              <a:rPr lang="en-US" sz="4000" b="1" dirty="0" smtClean="0">
                <a:solidFill>
                  <a:srgbClr val="7030A0"/>
                </a:solidFill>
              </a:rPr>
              <a:t>Pre-Calculus – Per. 2, 7</a:t>
            </a:r>
            <a:br>
              <a:rPr lang="en-US" sz="4000" b="1" dirty="0" smtClean="0">
                <a:solidFill>
                  <a:srgbClr val="7030A0"/>
                </a:solidFill>
              </a:rPr>
            </a:br>
            <a:r>
              <a:rPr lang="en-US" sz="4000" b="1" dirty="0" smtClean="0">
                <a:solidFill>
                  <a:srgbClr val="7030A0"/>
                </a:solidFill>
              </a:rPr>
              <a:t>Happy Spring Break!</a:t>
            </a:r>
            <a:endParaRPr lang="en-US" sz="4000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8077200" cy="4568952"/>
          </a:xfrm>
        </p:spPr>
        <p:txBody>
          <a:bodyPr>
            <a:normAutofit lnSpcReduction="10000"/>
          </a:bodyPr>
          <a:lstStyle/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800" b="1" dirty="0" smtClean="0">
                <a:solidFill>
                  <a:srgbClr val="C00000"/>
                </a:solidFill>
              </a:rPr>
              <a:t>HW DUE TODAY: </a:t>
            </a:r>
            <a:r>
              <a:rPr lang="en-US" sz="2800" b="1" dirty="0">
                <a:solidFill>
                  <a:srgbClr val="C00000"/>
                </a:solidFill>
              </a:rPr>
              <a:t>Pg. 494/ #1-20, #</a:t>
            </a:r>
            <a:r>
              <a:rPr lang="en-US" sz="2800" b="1" dirty="0" smtClean="0">
                <a:solidFill>
                  <a:srgbClr val="C00000"/>
                </a:solidFill>
              </a:rPr>
              <a:t>21-34</a:t>
            </a:r>
          </a:p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Project Group List – 3 students per group</a:t>
            </a:r>
          </a:p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Group Exploration for Project</a:t>
            </a:r>
          </a:p>
          <a:p>
            <a:pPr marL="548640" lvl="3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800" b="1" dirty="0" smtClean="0">
                <a:solidFill>
                  <a:srgbClr val="002060"/>
                </a:solidFill>
              </a:rPr>
              <a:t>You need:</a:t>
            </a:r>
          </a:p>
          <a:p>
            <a:pPr marL="822960" lvl="4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600" b="1" dirty="0" smtClean="0">
                <a:solidFill>
                  <a:srgbClr val="002060"/>
                </a:solidFill>
              </a:rPr>
              <a:t>Protractor, calculator, graph paper, pencil</a:t>
            </a:r>
          </a:p>
          <a:p>
            <a:pPr marL="457200" lvl="4" indent="-45720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en-US" sz="2800" b="1" dirty="0" smtClean="0">
                <a:solidFill>
                  <a:srgbClr val="002060"/>
                </a:solidFill>
              </a:rPr>
              <a:t>Project Due – Friday April 5</a:t>
            </a:r>
          </a:p>
          <a:p>
            <a:pPr marL="457200" lvl="4" indent="-45720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r>
              <a:rPr lang="en-US" sz="2800" b="1" dirty="0" smtClean="0">
                <a:solidFill>
                  <a:srgbClr val="C00000"/>
                </a:solidFill>
              </a:rPr>
              <a:t>No late projects accepted after 3 p.m. April 8</a:t>
            </a:r>
          </a:p>
          <a:p>
            <a:pPr marL="457200" lvl="4" indent="-457200">
              <a:spcBef>
                <a:spcPts val="600"/>
              </a:spcBef>
              <a:buClr>
                <a:schemeClr val="accent1"/>
              </a:buClr>
              <a:buSzPct val="70000"/>
              <a:buFont typeface="Courier New" pitchFamily="49" charset="0"/>
              <a:buChar char="o"/>
            </a:pP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44034" name="Picture 2" descr="C:\Users\dstarbu\AppData\Local\Microsoft\Windows\Temporary Internet Files\Content.IE5\AECW5UFU\MC90043745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1876425" cy="168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46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7030A0"/>
                </a:solidFill>
              </a:rPr>
              <a:t>Pre-Calculus – Per. 2, 7</a:t>
            </a:r>
            <a:br>
              <a:rPr lang="en-US" sz="3200" b="1" dirty="0">
                <a:solidFill>
                  <a:srgbClr val="7030A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Project Due FRIDAY</a:t>
            </a:r>
          </a:p>
          <a:p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Complete Quick Review/ Pg. 511</a:t>
            </a:r>
          </a:p>
          <a:p>
            <a:r>
              <a:rPr lang="en-US" sz="2800" b="1" dirty="0" smtClean="0">
                <a:solidFill>
                  <a:srgbClr val="002060"/>
                </a:solidFill>
              </a:rPr>
              <a:t>Vectors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HW: Pg. 498/ #51-60, 62-64 </a:t>
            </a:r>
            <a:r>
              <a:rPr lang="en-US" sz="2800" b="1" u="sng" dirty="0" smtClean="0">
                <a:solidFill>
                  <a:srgbClr val="C00000"/>
                </a:solidFill>
              </a:rPr>
              <a:t>DUE TUESDAY</a:t>
            </a:r>
          </a:p>
          <a:p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4034" name="Picture 2" descr="C:\Users\dstarbu\AppData\Local\Microsoft\Windows\Temporary Internet Files\Content.IE5\WTZ3S8M0\MP90032119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688080"/>
            <a:ext cx="2471727" cy="295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30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solidFill>
                  <a:srgbClr val="7030A0"/>
                </a:solidFill>
              </a:rPr>
              <a:t>Pre-Calculus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Copy the CLASS OBJECTIVE in the CW Section of your 3-ring Binder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Task </a:t>
            </a:r>
            <a:r>
              <a:rPr lang="en-US" b="1" dirty="0">
                <a:solidFill>
                  <a:srgbClr val="C00000"/>
                </a:solidFill>
              </a:rPr>
              <a:t>– Pg. 498/ #51-60, 62-64 </a:t>
            </a:r>
            <a:endParaRPr lang="en-US" b="1" dirty="0" smtClean="0">
              <a:solidFill>
                <a:srgbClr val="C00000"/>
              </a:solidFill>
            </a:endParaRP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Due at 9:00 – 1 paper per table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Notes: VECTORS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Exploration #1 – Vector Archery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HW/ Pg. 511/ #1-24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5059" name="Picture 3" descr="C:\Users\dstarbu\AppData\Local\Microsoft\Windows\Temporary Internet Files\Content.IE5\WTZ3S8M0\MC91021696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507744"/>
            <a:ext cx="3810000" cy="226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23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Per,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153400" cy="5298148"/>
          </a:xfrm>
        </p:spPr>
        <p:txBody>
          <a:bodyPr>
            <a:normAutofit fontScale="92500"/>
          </a:bodyPr>
          <a:lstStyle/>
          <a:p>
            <a:r>
              <a:rPr lang="en-US" sz="3500" b="1" u="sng" dirty="0" smtClean="0">
                <a:solidFill>
                  <a:srgbClr val="00B050"/>
                </a:solidFill>
              </a:rPr>
              <a:t>SURVEY PROJECTS DUE TODAY!!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</a:t>
            </a:r>
            <a:r>
              <a:rPr lang="en-US" b="1" dirty="0">
                <a:solidFill>
                  <a:srgbClr val="C00000"/>
                </a:solidFill>
              </a:rPr>
              <a:t>Pg. 511/ #</a:t>
            </a:r>
            <a:r>
              <a:rPr lang="en-US" b="1" dirty="0" smtClean="0">
                <a:solidFill>
                  <a:srgbClr val="C00000"/>
                </a:solidFill>
              </a:rPr>
              <a:t>1-40 Due Monday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Unit Vectors – Vector Components from 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Finding       Direction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In Class: Group Vector Task – Find the Following:</a:t>
            </a:r>
            <a:endParaRPr lang="en-US" b="1" dirty="0">
              <a:solidFill>
                <a:srgbClr val="002060"/>
              </a:solidFill>
            </a:endParaRP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Component form of each vector v</a:t>
            </a:r>
            <a:r>
              <a:rPr lang="en-US" b="1" baseline="-25000" dirty="0" smtClean="0">
                <a:solidFill>
                  <a:srgbClr val="002060"/>
                </a:solidFill>
              </a:rPr>
              <a:t>1</a:t>
            </a:r>
            <a:r>
              <a:rPr lang="en-US" b="1" dirty="0" smtClean="0">
                <a:solidFill>
                  <a:srgbClr val="002060"/>
                </a:solidFill>
              </a:rPr>
              <a:t>, v</a:t>
            </a:r>
            <a:r>
              <a:rPr lang="en-US" b="1" baseline="-25000" dirty="0" smtClean="0">
                <a:solidFill>
                  <a:srgbClr val="002060"/>
                </a:solidFill>
              </a:rPr>
              <a:t>2`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Vector SUM (Resultant</a:t>
            </a:r>
            <a:r>
              <a:rPr lang="en-US" b="1" dirty="0">
                <a:solidFill>
                  <a:srgbClr val="002060"/>
                </a:solidFill>
              </a:rPr>
              <a:t>) of </a:t>
            </a:r>
            <a:r>
              <a:rPr lang="en-US" b="1" dirty="0" smtClean="0">
                <a:solidFill>
                  <a:srgbClr val="002060"/>
                </a:solidFill>
              </a:rPr>
              <a:t>v</a:t>
            </a:r>
            <a:r>
              <a:rPr lang="en-US" b="1" baseline="-25000" dirty="0" smtClean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+ v</a:t>
            </a:r>
            <a:r>
              <a:rPr lang="en-US" b="1" baseline="-25000" dirty="0" smtClean="0">
                <a:solidFill>
                  <a:srgbClr val="002060"/>
                </a:solidFill>
              </a:rPr>
              <a:t>2</a:t>
            </a:r>
            <a:endParaRPr lang="en-US" b="1" dirty="0" smtClean="0">
              <a:solidFill>
                <a:srgbClr val="002060"/>
              </a:solidFill>
            </a:endParaRP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Magnitude of v</a:t>
            </a:r>
            <a:r>
              <a:rPr lang="en-US" b="1" baseline="-25000" dirty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, v</a:t>
            </a:r>
            <a:r>
              <a:rPr lang="en-US" b="1" baseline="-25000" dirty="0">
                <a:solidFill>
                  <a:srgbClr val="002060"/>
                </a:solidFill>
              </a:rPr>
              <a:t>2 </a:t>
            </a:r>
            <a:r>
              <a:rPr lang="en-US" b="1" dirty="0" smtClean="0">
                <a:solidFill>
                  <a:srgbClr val="002060"/>
                </a:solidFill>
              </a:rPr>
              <a:t>and Resultant </a:t>
            </a:r>
            <a:endParaRPr lang="en-US" b="1" baseline="-25000" dirty="0">
              <a:solidFill>
                <a:srgbClr val="002060"/>
              </a:solidFill>
            </a:endParaRP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Scalar Vector  </a:t>
            </a:r>
            <a:r>
              <a:rPr lang="en-US" b="1" dirty="0">
                <a:solidFill>
                  <a:srgbClr val="002060"/>
                </a:solidFill>
              </a:rPr>
              <a:t>for v</a:t>
            </a:r>
            <a:r>
              <a:rPr lang="en-US" b="1" baseline="-25000" dirty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, </a:t>
            </a:r>
            <a:r>
              <a:rPr lang="en-US" b="1" dirty="0" smtClean="0">
                <a:solidFill>
                  <a:srgbClr val="002060"/>
                </a:solidFill>
              </a:rPr>
              <a:t>v</a:t>
            </a:r>
            <a:r>
              <a:rPr lang="en-US" b="1" baseline="-25000" dirty="0" smtClean="0">
                <a:solidFill>
                  <a:srgbClr val="002060"/>
                </a:solidFill>
              </a:rPr>
              <a:t>2,  , </a:t>
            </a:r>
            <a:r>
              <a:rPr lang="en-US" b="1" dirty="0" smtClean="0">
                <a:solidFill>
                  <a:srgbClr val="002060"/>
                </a:solidFill>
              </a:rPr>
              <a:t>Resultant;</a:t>
            </a:r>
            <a:r>
              <a:rPr lang="en-US" b="1" baseline="-25000" dirty="0" smtClean="0">
                <a:solidFill>
                  <a:srgbClr val="002060"/>
                </a:solidFill>
              </a:rPr>
              <a:t>  </a:t>
            </a:r>
            <a:r>
              <a:rPr lang="en-US" b="1" dirty="0" smtClean="0">
                <a:solidFill>
                  <a:srgbClr val="002060"/>
                </a:solidFill>
              </a:rPr>
              <a:t>for  Scalar = 4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Unit Vector of </a:t>
            </a:r>
            <a:r>
              <a:rPr lang="en-US" b="1" dirty="0">
                <a:solidFill>
                  <a:srgbClr val="002060"/>
                </a:solidFill>
              </a:rPr>
              <a:t>v</a:t>
            </a:r>
            <a:r>
              <a:rPr lang="en-US" b="1" baseline="-25000" dirty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, </a:t>
            </a:r>
            <a:r>
              <a:rPr lang="en-US" b="1" dirty="0" smtClean="0">
                <a:solidFill>
                  <a:srgbClr val="002060"/>
                </a:solidFill>
              </a:rPr>
              <a:t>v</a:t>
            </a:r>
            <a:r>
              <a:rPr lang="en-US" b="1" baseline="-25000" dirty="0" smtClean="0">
                <a:solidFill>
                  <a:srgbClr val="002060"/>
                </a:solidFill>
              </a:rPr>
              <a:t>2,</a:t>
            </a:r>
            <a:r>
              <a:rPr lang="en-US" b="1" dirty="0" smtClean="0">
                <a:solidFill>
                  <a:srgbClr val="002060"/>
                </a:solidFill>
              </a:rPr>
              <a:t> and Resultant Vector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Graph the </a:t>
            </a:r>
            <a:r>
              <a:rPr lang="en-US" b="1" dirty="0">
                <a:solidFill>
                  <a:srgbClr val="002060"/>
                </a:solidFill>
              </a:rPr>
              <a:t>vectors v</a:t>
            </a:r>
            <a:r>
              <a:rPr lang="en-US" b="1" baseline="-25000" dirty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, v</a:t>
            </a:r>
            <a:r>
              <a:rPr lang="en-US" b="1" baseline="-25000" dirty="0">
                <a:solidFill>
                  <a:srgbClr val="002060"/>
                </a:solidFill>
              </a:rPr>
              <a:t>2,</a:t>
            </a:r>
            <a:r>
              <a:rPr lang="en-US" b="1" dirty="0">
                <a:solidFill>
                  <a:srgbClr val="002060"/>
                </a:solidFill>
              </a:rPr>
              <a:t> and Resultant </a:t>
            </a:r>
            <a:r>
              <a:rPr lang="en-US" b="1" dirty="0" smtClean="0">
                <a:solidFill>
                  <a:srgbClr val="002060"/>
                </a:solidFill>
              </a:rPr>
              <a:t> on the same grid</a:t>
            </a:r>
            <a:endParaRPr lang="en-US" b="1" dirty="0">
              <a:solidFill>
                <a:srgbClr val="002060"/>
              </a:solidFill>
            </a:endParaRP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Directional Angle for </a:t>
            </a:r>
            <a:r>
              <a:rPr lang="en-US" b="1" dirty="0">
                <a:solidFill>
                  <a:srgbClr val="002060"/>
                </a:solidFill>
              </a:rPr>
              <a:t>v</a:t>
            </a:r>
            <a:r>
              <a:rPr lang="en-US" b="1" baseline="-25000" dirty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, v</a:t>
            </a:r>
            <a:r>
              <a:rPr lang="en-US" b="1" baseline="-25000" dirty="0">
                <a:solidFill>
                  <a:srgbClr val="002060"/>
                </a:solidFill>
              </a:rPr>
              <a:t>2,</a:t>
            </a:r>
            <a:r>
              <a:rPr lang="en-US" b="1" dirty="0">
                <a:solidFill>
                  <a:srgbClr val="002060"/>
                </a:solidFill>
              </a:rPr>
              <a:t> and Resultant </a:t>
            </a:r>
            <a:r>
              <a:rPr lang="en-US" b="1" dirty="0" smtClean="0">
                <a:solidFill>
                  <a:srgbClr val="002060"/>
                </a:solidFill>
              </a:rPr>
              <a:t>Vector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083612"/>
              </p:ext>
            </p:extLst>
          </p:nvPr>
        </p:nvGraphicFramePr>
        <p:xfrm>
          <a:off x="6324600" y="2514600"/>
          <a:ext cx="381000" cy="587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70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24600" y="2514600"/>
                        <a:ext cx="381000" cy="5875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745784"/>
              </p:ext>
            </p:extLst>
          </p:nvPr>
        </p:nvGraphicFramePr>
        <p:xfrm>
          <a:off x="1676400" y="2959100"/>
          <a:ext cx="533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71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6400" y="2959100"/>
                        <a:ext cx="5334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040" name="Picture 8" descr="C:\Users\dstarbu\AppData\Local\Microsoft\Windows\Temporary Internet Files\Content.IE5\2PUEW0UN\MC900432618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52398" y="7620"/>
            <a:ext cx="9601198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dstarbu\AppData\Local\Microsoft\Windows\Temporary Internet Files\Content.IE5\2PUEW0UN\MC900432618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5252866" y="2915774"/>
            <a:ext cx="6425908" cy="153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66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Per,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1" y="1600200"/>
            <a:ext cx="8480540" cy="5061311"/>
          </a:xfrm>
        </p:spPr>
        <p:txBody>
          <a:bodyPr>
            <a:normAutofit fontScale="92500"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HW DUE: </a:t>
            </a:r>
            <a:r>
              <a:rPr lang="en-US" sz="2800" b="1" dirty="0">
                <a:solidFill>
                  <a:srgbClr val="C00000"/>
                </a:solidFill>
              </a:rPr>
              <a:t>Pg. 511/ #</a:t>
            </a:r>
            <a:r>
              <a:rPr lang="en-US" sz="2800" b="1" dirty="0" smtClean="0">
                <a:solidFill>
                  <a:srgbClr val="C00000"/>
                </a:solidFill>
              </a:rPr>
              <a:t>1-40</a:t>
            </a:r>
            <a:endParaRPr lang="en-US" sz="2800" dirty="0" smtClean="0"/>
          </a:p>
          <a:p>
            <a:r>
              <a:rPr lang="en-US" b="1" dirty="0" smtClean="0">
                <a:solidFill>
                  <a:srgbClr val="002060"/>
                </a:solidFill>
              </a:rPr>
              <a:t>Copy CLASS OBJECTIVE in CW Section of your binder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READ: Example 8, Pg. 509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Complete Q #41-44, Pg. 512 with your group</a:t>
            </a:r>
          </a:p>
          <a:p>
            <a:r>
              <a:rPr lang="en-US" dirty="0" smtClean="0"/>
              <a:t>Vector DOT Products</a:t>
            </a:r>
          </a:p>
          <a:p>
            <a:r>
              <a:rPr lang="en-US" dirty="0" smtClean="0"/>
              <a:t>Finding the Angle Between Two Vectors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>
                <a:solidFill>
                  <a:srgbClr val="C00000"/>
                </a:solidFill>
              </a:rPr>
              <a:t>HW: Pg. 512/ #43, 44; 519/ #1-24</a:t>
            </a:r>
          </a:p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Quiz: Friday - VECTORS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663383"/>
              </p:ext>
            </p:extLst>
          </p:nvPr>
        </p:nvGraphicFramePr>
        <p:xfrm>
          <a:off x="3581400" y="3124200"/>
          <a:ext cx="144356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32" name="Equation" r:id="rId3" imgW="393480" imgH="228600" progId="Equation.DSMT4">
                  <p:embed/>
                </p:oleObj>
              </mc:Choice>
              <mc:Fallback>
                <p:oleObj name="Equation" r:id="rId3" imgW="393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81400" y="3124200"/>
                        <a:ext cx="1443567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2895600" y="4191000"/>
            <a:ext cx="3048000" cy="1143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77240" y="4206240"/>
            <a:ext cx="2133600" cy="1295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093447"/>
              </p:ext>
            </p:extLst>
          </p:nvPr>
        </p:nvGraphicFramePr>
        <p:xfrm>
          <a:off x="2663008" y="4305300"/>
          <a:ext cx="46518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33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63008" y="4305300"/>
                        <a:ext cx="465183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083" name="Picture 3" descr="C:\Users\dstarbu\AppData\Local\Microsoft\Windows\Temporary Internet Files\Content.IE5\GXCNT3Q0\MC90038358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4036" flipH="1">
            <a:off x="5787588" y="4057650"/>
            <a:ext cx="2607774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</a:t>
            </a:r>
            <a:r>
              <a:rPr lang="en-US" smtClean="0"/>
              <a:t>2, 7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512/ #43, </a:t>
            </a:r>
            <a:r>
              <a:rPr lang="en-US" b="1" dirty="0" smtClean="0">
                <a:solidFill>
                  <a:srgbClr val="C00000"/>
                </a:solidFill>
              </a:rPr>
              <a:t>44 – share with Partners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Due Monday: </a:t>
            </a:r>
            <a:r>
              <a:rPr lang="en-US" b="1" dirty="0">
                <a:solidFill>
                  <a:srgbClr val="C00000"/>
                </a:solidFill>
              </a:rPr>
              <a:t>519/ #</a:t>
            </a:r>
            <a:r>
              <a:rPr lang="en-US" b="1" dirty="0" smtClean="0">
                <a:solidFill>
                  <a:srgbClr val="C00000"/>
                </a:solidFill>
              </a:rPr>
              <a:t>1-24</a:t>
            </a:r>
          </a:p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TEST Wednesday /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T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hursday-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VECTORS</a:t>
            </a:r>
          </a:p>
          <a:p>
            <a:endParaRPr lang="en-US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47107" name="Picture 3" descr="C:\Users\dstarbu\AppData\Local\Microsoft\Windows\Temporary Internet Files\Content.IE5\GXCNT3Q0\MC90007083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411648"/>
            <a:ext cx="2809592" cy="344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091965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905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101090"/>
            <a:ext cx="80772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519/ #</a:t>
            </a:r>
            <a:r>
              <a:rPr lang="en-US" b="1" dirty="0" smtClean="0">
                <a:solidFill>
                  <a:srgbClr val="C00000"/>
                </a:solidFill>
              </a:rPr>
              <a:t>1-24</a:t>
            </a:r>
          </a:p>
          <a:p>
            <a:r>
              <a:rPr lang="en-US" b="1" dirty="0">
                <a:solidFill>
                  <a:srgbClr val="002060"/>
                </a:solidFill>
              </a:rPr>
              <a:t>Test – VECTORS - TODAY</a:t>
            </a:r>
          </a:p>
          <a:p>
            <a:r>
              <a:rPr lang="en-US" b="1" u="sng" dirty="0" smtClean="0">
                <a:solidFill>
                  <a:schemeClr val="bg2">
                    <a:lumMod val="10000"/>
                  </a:schemeClr>
                </a:solidFill>
              </a:rPr>
              <a:t>TEST CORRECTIONS – Law of SINES, COSINES Due FRIDAY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In Class: Pg. 520/ #29-32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You need: Graph paper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Parametric Equations </a:t>
            </a:r>
            <a:endParaRPr lang="en-US" b="1" dirty="0">
              <a:solidFill>
                <a:srgbClr val="002060"/>
              </a:solidFill>
            </a:endParaRP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PARA</a:t>
            </a:r>
            <a:r>
              <a:rPr lang="en-US" b="1" dirty="0">
                <a:solidFill>
                  <a:srgbClr val="002060"/>
                </a:solidFill>
              </a:rPr>
              <a:t>’ – </a:t>
            </a:r>
            <a:r>
              <a:rPr lang="en-US" b="1" dirty="0" smtClean="0">
                <a:solidFill>
                  <a:srgbClr val="002060"/>
                </a:solidFill>
              </a:rPr>
              <a:t>Side-by-Side:  </a:t>
            </a:r>
            <a:r>
              <a:rPr lang="en-US" b="1" dirty="0">
                <a:solidFill>
                  <a:srgbClr val="002060"/>
                </a:solidFill>
              </a:rPr>
              <a:t>‘METRIC’ – to </a:t>
            </a:r>
            <a:r>
              <a:rPr lang="en-US" b="1" dirty="0" smtClean="0">
                <a:solidFill>
                  <a:srgbClr val="002060"/>
                </a:solidFill>
              </a:rPr>
              <a:t>Measure</a:t>
            </a:r>
          </a:p>
          <a:p>
            <a:r>
              <a:rPr lang="en-US" b="1" dirty="0">
                <a:solidFill>
                  <a:srgbClr val="002060"/>
                </a:solidFill>
              </a:rPr>
              <a:t>PAR Mode with </a:t>
            </a:r>
            <a:r>
              <a:rPr lang="en-US" b="1" dirty="0" smtClean="0">
                <a:solidFill>
                  <a:srgbClr val="002060"/>
                </a:solidFill>
              </a:rPr>
              <a:t>TI-83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Pg. 520/ #33-42; Pg. 530/ #5-18</a:t>
            </a: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47106" name="Picture 2" descr="C:\Users\dstarbu\AppData\Local\Microsoft\Windows\Temporary Internet Files\Content.IE5\WTZ3S8M0\MC900442086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960" y="5345430"/>
            <a:ext cx="28194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580719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X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519/ #</a:t>
            </a:r>
            <a:r>
              <a:rPr lang="en-US" b="1" dirty="0" smtClean="0">
                <a:solidFill>
                  <a:srgbClr val="C00000"/>
                </a:solidFill>
              </a:rPr>
              <a:t>1-24, 33-42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Test – VECTORS - TODAY</a:t>
            </a:r>
          </a:p>
          <a:p>
            <a:r>
              <a:rPr lang="en-US" b="1" u="sng" dirty="0">
                <a:solidFill>
                  <a:schemeClr val="bg2">
                    <a:lumMod val="10000"/>
                  </a:schemeClr>
                </a:solidFill>
              </a:rPr>
              <a:t>TEST CORRECTIONS – Law of SINES, COSINES Due FRIDAY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85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starbu\AppData\Local\Microsoft\Windows\Temporary Internet Files\Content.IE5\AECW5UFU\MC90038261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9874">
            <a:off x="6168134" y="-187034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7764"/>
            <a:ext cx="7467600" cy="1143000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447800"/>
            <a:ext cx="8305800" cy="52578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HW: Pg. 102/ #9-34 Due WED./THURS. Be sure to complete graphs on GRAPH </a:t>
            </a:r>
            <a:r>
              <a:rPr lang="en-US" b="1" dirty="0" smtClean="0">
                <a:solidFill>
                  <a:srgbClr val="C00000"/>
                </a:solidFill>
              </a:rPr>
              <a:t>PAPER</a:t>
            </a:r>
          </a:p>
          <a:p>
            <a:pPr marL="0" indent="0">
              <a:buNone/>
            </a:pPr>
            <a:r>
              <a:rPr lang="en-US" b="1" i="1" dirty="0">
                <a:solidFill>
                  <a:srgbClr val="7030A0"/>
                </a:solidFill>
              </a:rPr>
              <a:t>Tuesday – Modified half-day </a:t>
            </a:r>
            <a:r>
              <a:rPr lang="en-US" b="1" i="1" dirty="0" smtClean="0">
                <a:solidFill>
                  <a:srgbClr val="7030A0"/>
                </a:solidFill>
              </a:rPr>
              <a:t>schedule: ALL grades </a:t>
            </a:r>
            <a:r>
              <a:rPr lang="en-US" b="1" i="1" dirty="0">
                <a:solidFill>
                  <a:srgbClr val="7030A0"/>
                </a:solidFill>
              </a:rPr>
              <a:t>Check lists in main hall for your location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Complete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Graph Analysis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WSheet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(P.6)</a:t>
            </a:r>
          </a:p>
          <a:p>
            <a:r>
              <a:rPr lang="en-US" b="1" dirty="0">
                <a:solidFill>
                  <a:srgbClr val="002060"/>
                </a:solidFill>
              </a:rPr>
              <a:t>Copy CLASS OBJECTIVE in CW Section of your Binder:</a:t>
            </a:r>
          </a:p>
          <a:p>
            <a:pPr marL="0" indent="0" algn="ctr">
              <a:buNone/>
            </a:pPr>
            <a:r>
              <a:rPr lang="en-US" sz="2600" b="1" i="1" dirty="0" smtClean="0">
                <a:latin typeface="Arial Black" pitchFamily="34" charset="0"/>
                <a:cs typeface="Aharoni" pitchFamily="2" charset="-79"/>
              </a:rPr>
              <a:t>Students </a:t>
            </a:r>
            <a:r>
              <a:rPr lang="en-US" sz="2600" b="1" i="1" dirty="0">
                <a:latin typeface="Arial Black" pitchFamily="34" charset="0"/>
                <a:cs typeface="Aharoni" pitchFamily="2" charset="-79"/>
              </a:rPr>
              <a:t>will ANALYZE functions and IDENTIFY various characteristics </a:t>
            </a:r>
            <a:r>
              <a:rPr lang="en-US" sz="2600" b="1" i="1" dirty="0" smtClean="0">
                <a:latin typeface="Arial Black" pitchFamily="34" charset="0"/>
                <a:cs typeface="Aharoni" pitchFamily="2" charset="-79"/>
              </a:rPr>
              <a:t>of functions, including</a:t>
            </a:r>
            <a:r>
              <a:rPr lang="en-US" sz="2600" b="1" i="1" dirty="0">
                <a:latin typeface="Arial Black" pitchFamily="34" charset="0"/>
                <a:cs typeface="Aharoni" pitchFamily="2" charset="-79"/>
              </a:rPr>
              <a:t>: Domain, Range, </a:t>
            </a:r>
            <a:r>
              <a:rPr lang="en-US" sz="2600" b="1" i="1" dirty="0" err="1">
                <a:latin typeface="Arial Black" pitchFamily="34" charset="0"/>
                <a:cs typeface="Aharoni" pitchFamily="2" charset="-79"/>
              </a:rPr>
              <a:t>Boundedness</a:t>
            </a:r>
            <a:r>
              <a:rPr lang="en-US" sz="2600" b="1" i="1" dirty="0">
                <a:latin typeface="Arial Black" pitchFamily="34" charset="0"/>
                <a:cs typeface="Aharoni" pitchFamily="2" charset="-79"/>
              </a:rPr>
              <a:t>, Extremes, Symmetry. </a:t>
            </a:r>
            <a:endParaRPr lang="en-US" sz="2600" b="1" i="1" dirty="0" smtClean="0">
              <a:latin typeface="Arial Black" pitchFamily="34" charset="0"/>
              <a:cs typeface="Aharoni" pitchFamily="2" charset="-79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3300"/>
                </a:solidFill>
                <a:latin typeface="Arial Black" pitchFamily="34" charset="0"/>
                <a:cs typeface="Aharoni" pitchFamily="2" charset="-79"/>
              </a:rPr>
              <a:t>Graph the equation on your calculator: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3300"/>
                </a:solidFill>
                <a:latin typeface="Arial Black" pitchFamily="34" charset="0"/>
                <a:cs typeface="Aharoni" pitchFamily="2" charset="-79"/>
              </a:rPr>
              <a:t>y = -.02(x+6)(x+1)(x-4)(x-8)</a:t>
            </a:r>
            <a:endParaRPr lang="en-US" dirty="0">
              <a:solidFill>
                <a:srgbClr val="003300"/>
              </a:solidFill>
              <a:latin typeface="Arial Black" pitchFamily="34" charset="0"/>
              <a:cs typeface="Aharoni" pitchFamily="2" charset="-79"/>
            </a:endParaRPr>
          </a:p>
          <a:p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Read </a:t>
            </a:r>
            <a:r>
              <a:rPr lang="en-US" b="1" dirty="0">
                <a:solidFill>
                  <a:srgbClr val="002060"/>
                </a:solidFill>
                <a:cs typeface="Aharoni" pitchFamily="2" charset="-79"/>
              </a:rPr>
              <a:t>Pg. 90-96/ Write a GROUP DEFINITION for the following:</a:t>
            </a:r>
          </a:p>
          <a:p>
            <a:pPr lvl="1"/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Continuous,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Removeable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 Discontinuity (2), Jump Discontinuity, Infinite Discontinuity, Increasing f(x), Decreasing f(x), Bounded and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Extrema</a:t>
            </a:r>
            <a:endParaRPr lang="en-US" b="1" dirty="0">
              <a:solidFill>
                <a:schemeClr val="tx2">
                  <a:lumMod val="50000"/>
                </a:schemeClr>
              </a:solidFill>
              <a:cs typeface="Aharoni" pitchFamily="2" charset="-79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4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82000" cy="4873752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ACT Test Tomorrow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TIMED - Standardized Test Questions with your group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PARA</a:t>
            </a:r>
            <a:r>
              <a:rPr lang="en-US" b="1" dirty="0">
                <a:solidFill>
                  <a:srgbClr val="002060"/>
                </a:solidFill>
              </a:rPr>
              <a:t>’ – Side-by-Side:  ‘METRIC’ – to Measure</a:t>
            </a:r>
          </a:p>
          <a:p>
            <a:r>
              <a:rPr lang="en-US" b="1" dirty="0">
                <a:solidFill>
                  <a:srgbClr val="002060"/>
                </a:solidFill>
              </a:rPr>
              <a:t>PAR Mode with </a:t>
            </a:r>
            <a:r>
              <a:rPr lang="en-US" b="1" dirty="0" smtClean="0">
                <a:solidFill>
                  <a:srgbClr val="002060"/>
                </a:solidFill>
              </a:rPr>
              <a:t>TI-83</a:t>
            </a:r>
          </a:p>
          <a:p>
            <a:r>
              <a:rPr lang="en-US" b="1" dirty="0">
                <a:solidFill>
                  <a:srgbClr val="C00000"/>
                </a:solidFill>
              </a:rPr>
              <a:t>Pg. 530/ #5-18</a:t>
            </a:r>
          </a:p>
          <a:p>
            <a:pPr marL="0" indent="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4" name="Picture 2" descr="C:\Users\dstarbu\AppData\Local\Microsoft\Windows\Temporary Internet Files\Content.IE5\WTZ3S8M0\MC900442086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522470"/>
            <a:ext cx="4671060" cy="233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71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2, 7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24000"/>
            <a:ext cx="8458200" cy="5180409"/>
          </a:xfrm>
        </p:spPr>
        <p:txBody>
          <a:bodyPr>
            <a:normAutofit/>
          </a:bodyPr>
          <a:lstStyle/>
          <a:p>
            <a:r>
              <a:rPr lang="en-US" dirty="0" smtClean="0"/>
              <a:t>Writing Parametric Equations</a:t>
            </a:r>
          </a:p>
          <a:p>
            <a:pPr lvl="1"/>
            <a:r>
              <a:rPr lang="en-US" sz="2400" b="1" u="sng" dirty="0" smtClean="0">
                <a:solidFill>
                  <a:schemeClr val="bg2">
                    <a:lumMod val="25000"/>
                  </a:schemeClr>
                </a:solidFill>
              </a:rPr>
              <a:t>Read</a:t>
            </a:r>
            <a:r>
              <a:rPr lang="en-US" sz="2400" dirty="0" smtClean="0"/>
              <a:t> EXAMPLES 4, 5 and 6: Pages 524-526</a:t>
            </a:r>
          </a:p>
          <a:p>
            <a:pPr marL="273050" lvl="1" indent="-273050">
              <a:buFont typeface="Courier New" pitchFamily="49" charset="0"/>
              <a:buChar char="o"/>
            </a:pPr>
            <a:r>
              <a:rPr lang="en-US" sz="2400" dirty="0" smtClean="0"/>
              <a:t>In Class: Q. 27-36</a:t>
            </a:r>
          </a:p>
          <a:p>
            <a:pPr marL="273050" lvl="1" indent="-273050">
              <a:buFont typeface="Courier New" pitchFamily="49" charset="0"/>
              <a:buChar char="o"/>
            </a:pPr>
            <a:r>
              <a:rPr lang="en-US" sz="2400" dirty="0" smtClean="0"/>
              <a:t>On Calculator: Q. #38, Pg. 530</a:t>
            </a:r>
          </a:p>
          <a:p>
            <a:pPr marL="273050" lvl="1" indent="-27305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C00000"/>
                </a:solidFill>
              </a:rPr>
              <a:t>HW DUE: Pg. 531/ #5-18, 39-41, 43, 44, 50</a:t>
            </a:r>
          </a:p>
          <a:p>
            <a:pPr marL="273050" lvl="1" indent="-27305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</a:rPr>
              <a:t>QUIZ – WED. / THURS. – Parametric </a:t>
            </a:r>
            <a:r>
              <a:rPr lang="en-US" sz="2400" b="1" dirty="0" err="1" smtClean="0">
                <a:solidFill>
                  <a:schemeClr val="accent3">
                    <a:lumMod val="50000"/>
                  </a:schemeClr>
                </a:solidFill>
              </a:rPr>
              <a:t>Eqn’s</a:t>
            </a: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0" lvl="1" indent="0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	</a:t>
            </a:r>
            <a:endParaRPr lang="en-US" sz="2400" dirty="0"/>
          </a:p>
        </p:txBody>
      </p:sp>
      <p:pic>
        <p:nvPicPr>
          <p:cNvPr id="47106" name="Picture 2" descr="C:\Users\dstarbu\AppData\Local\Microsoft\Windows\Temporary Internet Files\Content.IE5\GXCNT3Q0\MP90043056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267200"/>
            <a:ext cx="3489960" cy="232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0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pic>
        <p:nvPicPr>
          <p:cNvPr id="47106" name="Picture 2" descr="C:\Users\dstarbu\AppData\Local\Microsoft\Windows\Temporary Internet Files\Content.IE5\GXCNT3Q0\MC90023093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3195">
            <a:off x="2197422" y="2874189"/>
            <a:ext cx="3338063" cy="4466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Parametric Equations GROUP Quiz</a:t>
            </a:r>
          </a:p>
          <a:p>
            <a:pPr lvl="1"/>
            <a:r>
              <a:rPr lang="en-US" b="1" dirty="0" smtClean="0"/>
              <a:t>Each member copy ALL problems in CW Section of your binder.</a:t>
            </a:r>
          </a:p>
          <a:p>
            <a:pPr lvl="1"/>
            <a:r>
              <a:rPr lang="en-US" b="1" dirty="0" smtClean="0"/>
              <a:t>Complete all problems with your group.</a:t>
            </a:r>
          </a:p>
          <a:p>
            <a:pPr lvl="1"/>
            <a:r>
              <a:rPr lang="en-US" b="1" dirty="0" smtClean="0"/>
              <a:t>Hand in ONE (1) test per group.</a:t>
            </a:r>
          </a:p>
          <a:p>
            <a:pPr lvl="1"/>
            <a:endParaRPr lang="en-US" b="1" dirty="0"/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HW: Pg. 539/ #1-14</a:t>
            </a:r>
          </a:p>
          <a:p>
            <a:pPr lvl="1"/>
            <a:endParaRPr lang="en-US" b="1" dirty="0"/>
          </a:p>
          <a:p>
            <a:pPr marL="365760" lvl="1" indent="0">
              <a:buNone/>
            </a:pP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85851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315200" cy="1188720"/>
          </a:xfrm>
        </p:spPr>
        <p:txBody>
          <a:bodyPr/>
          <a:lstStyle/>
          <a:p>
            <a:r>
              <a:rPr lang="en-US" dirty="0" smtClean="0"/>
              <a:t>Final Exam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/>
          </a:bodyPr>
          <a:lstStyle/>
          <a:p>
            <a:pPr>
              <a:buFont typeface="Courier New" pitchFamily="49" charset="0"/>
              <a:buChar char="o"/>
            </a:pPr>
            <a:r>
              <a:rPr lang="en-US" sz="2600" b="1" u="sng" dirty="0" smtClean="0"/>
              <a:t>Chapter 4 – Trig Functions</a:t>
            </a:r>
          </a:p>
          <a:p>
            <a:pPr lvl="1">
              <a:buFont typeface="Courier New" pitchFamily="49" charset="0"/>
              <a:buChar char="o"/>
            </a:pPr>
            <a:r>
              <a:rPr lang="en-US" sz="2200" dirty="0" smtClean="0"/>
              <a:t>Trig Ratios, Setting up and Solving Right Triangles using TRIG</a:t>
            </a:r>
          </a:p>
          <a:p>
            <a:pPr lvl="1"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</a:rPr>
              <a:t>Chapter Review – Pg. 439</a:t>
            </a:r>
          </a:p>
          <a:p>
            <a:pPr marL="0" indent="-365760">
              <a:buFont typeface="Courier New" pitchFamily="49" charset="0"/>
              <a:buChar char="o"/>
            </a:pPr>
            <a:r>
              <a:rPr lang="en-US" sz="2600" b="1" u="sng" dirty="0" smtClean="0"/>
              <a:t>Chapter 5 – Analytic Trig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200" dirty="0" smtClean="0"/>
              <a:t>Trig Identities, Laws of SIN and COS, AREA of triangles using LAWS, Heron’s Law and TRIG area formulas</a:t>
            </a:r>
          </a:p>
          <a:p>
            <a:pPr marL="615950" lvl="4" indent="-34290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200" dirty="0"/>
              <a:t> </a:t>
            </a:r>
            <a:r>
              <a:rPr lang="en-US" sz="2200" b="1" dirty="0">
                <a:solidFill>
                  <a:srgbClr val="002060"/>
                </a:solidFill>
              </a:rPr>
              <a:t>Chapter Review – Pg. </a:t>
            </a:r>
            <a:r>
              <a:rPr lang="en-US" sz="2200" b="1" dirty="0" smtClean="0">
                <a:solidFill>
                  <a:srgbClr val="002060"/>
                </a:solidFill>
              </a:rPr>
              <a:t>497</a:t>
            </a:r>
            <a:endParaRPr lang="en-US" sz="2200" b="1" dirty="0">
              <a:solidFill>
                <a:srgbClr val="002060"/>
              </a:solidFill>
            </a:endParaRPr>
          </a:p>
          <a:p>
            <a:pPr marL="68580" lvl="2" indent="-34290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600" b="1" u="sng" dirty="0" smtClean="0"/>
              <a:t>Chapter 6 – Applications of TRIG</a:t>
            </a:r>
          </a:p>
          <a:p>
            <a:pPr marL="342900" lvl="3" indent="-34290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200" dirty="0" smtClean="0"/>
              <a:t>Vectors and Vector operations, Parametric Equations, Polar Coordinates, Graphs of Polar Equations</a:t>
            </a:r>
          </a:p>
          <a:p>
            <a:pPr marL="615950" lvl="4" indent="-34290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200" dirty="0" smtClean="0"/>
              <a:t> </a:t>
            </a:r>
            <a:r>
              <a:rPr lang="en-US" sz="2200" b="1" dirty="0" smtClean="0">
                <a:solidFill>
                  <a:srgbClr val="002060"/>
                </a:solidFill>
              </a:rPr>
              <a:t>Chapter Review – Pg. 562</a:t>
            </a:r>
          </a:p>
          <a:p>
            <a:pPr marL="68580" lvl="4" indent="-34290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600" b="1" u="sng" dirty="0" smtClean="0">
                <a:solidFill>
                  <a:schemeClr val="tx1"/>
                </a:solidFill>
              </a:rPr>
              <a:t>Chapter 3 – Exponential Functions and LOGS </a:t>
            </a:r>
          </a:p>
          <a:p>
            <a:pPr marL="560070" lvl="6" indent="-285750">
              <a:buFont typeface="Courier New" pitchFamily="49" charset="0"/>
              <a:buChar char="o"/>
              <a:tabLst>
                <a:tab pos="168275" algn="l"/>
              </a:tabLst>
            </a:pPr>
            <a:r>
              <a:rPr lang="en-US" sz="2200" b="1" dirty="0" smtClean="0">
                <a:solidFill>
                  <a:schemeClr val="tx1"/>
                </a:solidFill>
              </a:rPr>
              <a:t>(JR. Soph. ONLY)</a:t>
            </a:r>
          </a:p>
          <a:p>
            <a:pPr marL="0" lvl="1">
              <a:buFont typeface="Courier New" pitchFamily="49" charset="0"/>
              <a:buChar char="o"/>
            </a:pPr>
            <a:endParaRPr lang="en-US" sz="2700" dirty="0"/>
          </a:p>
        </p:txBody>
      </p:sp>
      <p:pic>
        <p:nvPicPr>
          <p:cNvPr id="48130" name="Picture 2" descr="C:\Users\dstarbu\AppData\Local\Microsoft\Windows\Temporary Internet Files\Content.IE5\AECW5UFU\MC90023163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9199" y="98692"/>
            <a:ext cx="3124200" cy="188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95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Senior Finals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Wednesday / Thursday May 15, 16</a:t>
            </a:r>
          </a:p>
          <a:p>
            <a:r>
              <a:rPr lang="en-US" dirty="0" smtClean="0"/>
              <a:t>Jr. / Soph. Finals TBA</a:t>
            </a:r>
            <a:endParaRPr lang="en-US" dirty="0"/>
          </a:p>
        </p:txBody>
      </p:sp>
      <p:pic>
        <p:nvPicPr>
          <p:cNvPr id="49154" name="Picture 2" descr="C:\Users\dstarbu\AppData\Local\Microsoft\Windows\Temporary Internet Files\Content.IE5\WTZ3S8M0\MP900399542[2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276" y="3124200"/>
            <a:ext cx="3914488" cy="313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66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Polar Coordinates</a:t>
            </a:r>
          </a:p>
          <a:p>
            <a:pPr lvl="1"/>
            <a:r>
              <a:rPr lang="en-US" dirty="0" smtClean="0"/>
              <a:t>Coordinate points consisting of RADIUS (r) and </a:t>
            </a:r>
          </a:p>
          <a:p>
            <a:pPr marL="365760" lvl="1" indent="0">
              <a:buNone/>
            </a:pPr>
            <a:r>
              <a:rPr lang="en-US" dirty="0"/>
              <a:t>	</a:t>
            </a:r>
            <a:r>
              <a:rPr lang="en-US" dirty="0" smtClean="0"/>
              <a:t>ANGLE MEASURE (     )</a:t>
            </a:r>
          </a:p>
          <a:p>
            <a:pPr marL="403225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C00000"/>
                </a:solidFill>
              </a:rPr>
              <a:t>HW</a:t>
            </a:r>
            <a:r>
              <a:rPr lang="en-US" sz="2400" b="1" dirty="0">
                <a:solidFill>
                  <a:srgbClr val="C00000"/>
                </a:solidFill>
              </a:rPr>
              <a:t>: Pg. 539/ #</a:t>
            </a:r>
            <a:r>
              <a:rPr lang="en-US" sz="2400" b="1" dirty="0" smtClean="0">
                <a:solidFill>
                  <a:srgbClr val="C00000"/>
                </a:solidFill>
              </a:rPr>
              <a:t>1-30</a:t>
            </a:r>
            <a:endParaRPr lang="en-US" sz="2400" b="1" dirty="0">
              <a:solidFill>
                <a:srgbClr val="C00000"/>
              </a:solidFill>
            </a:endParaRPr>
          </a:p>
          <a:p>
            <a:pPr marL="60325" lvl="1" indent="0">
              <a:buNone/>
            </a:pPr>
            <a:endParaRPr lang="en-US" sz="2400" dirty="0" smtClean="0"/>
          </a:p>
          <a:p>
            <a:pPr marL="403225" lvl="1" indent="-342900">
              <a:buFont typeface="Courier New" pitchFamily="49" charset="0"/>
              <a:buChar char="o"/>
            </a:pPr>
            <a:endParaRPr lang="en-US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676709"/>
              </p:ext>
            </p:extLst>
          </p:nvPr>
        </p:nvGraphicFramePr>
        <p:xfrm>
          <a:off x="4114800" y="2362200"/>
          <a:ext cx="444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43" name="Equation" r:id="rId3" imgW="139680" imgH="177480" progId="Equation.DSMT4">
                  <p:embed/>
                </p:oleObj>
              </mc:Choice>
              <mc:Fallback>
                <p:oleObj name="Equation" r:id="rId3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2362200"/>
                        <a:ext cx="4445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7108" name="Picture 4" descr="C:\Users\dstarbu\AppData\Local\Microsoft\Windows\Temporary Internet Files\Content.IE5\GXCNT3Q0\MM900046515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81200" y="3505200"/>
            <a:ext cx="5363584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04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X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165E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Quick Review 6.4 – Pg. 539 with your group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Binder Checks Wednesday / Thursday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Polar Coordinates – Polar Equations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Pg. 540/ #31-34</a:t>
            </a:r>
            <a:endParaRPr lang="en-US" b="1" dirty="0">
              <a:solidFill>
                <a:srgbClr val="002060"/>
              </a:solidFill>
            </a:endParaRPr>
          </a:p>
          <a:p>
            <a:pPr marL="403225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C00000"/>
                </a:solidFill>
              </a:rPr>
              <a:t>HW</a:t>
            </a:r>
            <a:r>
              <a:rPr lang="en-US" sz="2400" b="1" dirty="0">
                <a:solidFill>
                  <a:srgbClr val="C00000"/>
                </a:solidFill>
              </a:rPr>
              <a:t>: Pg. 539/ #1-30</a:t>
            </a:r>
          </a:p>
          <a:p>
            <a:endParaRPr lang="en-US" dirty="0"/>
          </a:p>
        </p:txBody>
      </p:sp>
      <p:pic>
        <p:nvPicPr>
          <p:cNvPr id="4" name="Picture 4" descr="C:\Users\dstarbu\AppData\Local\Microsoft\Windows\Temporary Internet Files\Content.IE5\GXCNT3Q0\MM900046515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352" y="3276600"/>
            <a:ext cx="6125584" cy="323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02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X – Per. 2,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Binder Checks WEDNESDAY/THURSDAY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C00000"/>
                </a:solidFill>
              </a:rPr>
              <a:t>HW DUE: </a:t>
            </a:r>
            <a:r>
              <a:rPr lang="en-US" sz="2400" b="1" dirty="0">
                <a:solidFill>
                  <a:srgbClr val="C00000"/>
                </a:solidFill>
              </a:rPr>
              <a:t>Pg. 539/ #</a:t>
            </a:r>
            <a:r>
              <a:rPr lang="en-US" sz="2400" b="1" dirty="0" smtClean="0">
                <a:solidFill>
                  <a:srgbClr val="C00000"/>
                </a:solidFill>
              </a:rPr>
              <a:t>1-30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Final Exams – Final Concept Map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003300"/>
                </a:solidFill>
              </a:rPr>
              <a:t>Rose Curves, </a:t>
            </a:r>
            <a:r>
              <a:rPr lang="en-US" sz="2400" b="1" dirty="0" err="1" smtClean="0">
                <a:solidFill>
                  <a:srgbClr val="003300"/>
                </a:solidFill>
              </a:rPr>
              <a:t>Limacons</a:t>
            </a:r>
            <a:r>
              <a:rPr lang="en-US" sz="2400" b="1" dirty="0" smtClean="0">
                <a:solidFill>
                  <a:srgbClr val="003300"/>
                </a:solidFill>
              </a:rPr>
              <a:t>, </a:t>
            </a:r>
            <a:r>
              <a:rPr lang="en-US" sz="2400" b="1" dirty="0" err="1" smtClean="0">
                <a:solidFill>
                  <a:srgbClr val="003300"/>
                </a:solidFill>
              </a:rPr>
              <a:t>Lemniscate</a:t>
            </a:r>
            <a:r>
              <a:rPr lang="en-US" sz="2400" b="1" dirty="0" smtClean="0">
                <a:solidFill>
                  <a:srgbClr val="003300"/>
                </a:solidFill>
              </a:rPr>
              <a:t> Curves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endParaRPr lang="en-US" sz="2400" b="1" dirty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48132" name="Picture 4" descr="C:\Users\dstarbu\AppData\Local\Microsoft\Windows\Temporary Internet Files\Content.IE5\WTZ3S8M0\MC90035279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857243"/>
            <a:ext cx="1791077" cy="173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3" name="Picture 5" descr="C:\Users\dstarbu\AppData\Local\Microsoft\Windows\Temporary Internet Files\Content.IE5\GXCNT3Q0\MC90035281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671588"/>
            <a:ext cx="1782024" cy="179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C:\Users\dstarbu\AppData\Local\Microsoft\Windows\Temporary Internet Files\Content.IE5\AECW5UFU\MC90035283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810000"/>
            <a:ext cx="2057400" cy="209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45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305800" cy="4873752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Make a table and graph the function on POLAR paper: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		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0 &lt;     &lt; 360 : going by 30</a:t>
            </a:r>
            <a:r>
              <a:rPr lang="en-US" sz="3600" baseline="30000" dirty="0" smtClean="0">
                <a:solidFill>
                  <a:schemeClr val="bg2">
                    <a:lumMod val="10000"/>
                  </a:schemeClr>
                </a:solidFill>
              </a:rPr>
              <a:t>0</a:t>
            </a:r>
          </a:p>
          <a:p>
            <a:pPr marL="0" indent="0">
              <a:buNone/>
            </a:pPr>
            <a:r>
              <a:rPr lang="en-US" sz="4000" dirty="0" smtClean="0"/>
              <a:t>                   </a:t>
            </a:r>
          </a:p>
          <a:p>
            <a:pPr marL="0" indent="0">
              <a:buNone/>
            </a:pPr>
            <a:r>
              <a:rPr lang="en-US" sz="4000" dirty="0"/>
              <a:t>	</a:t>
            </a:r>
            <a:r>
              <a:rPr lang="en-US" sz="4000" dirty="0" smtClean="0"/>
              <a:t>	r = </a:t>
            </a:r>
            <a:endParaRPr lang="en-US" sz="4000" dirty="0"/>
          </a:p>
          <a:p>
            <a:pPr marL="0" indent="0">
              <a:buNone/>
            </a:pPr>
            <a:endParaRPr lang="en-US" sz="4000" dirty="0" smtClean="0"/>
          </a:p>
          <a:p>
            <a:pPr marL="0" indent="0" algn="ctr">
              <a:buNone/>
            </a:pPr>
            <a:r>
              <a:rPr lang="en-US" sz="3200" b="1" dirty="0" smtClean="0">
                <a:solidFill>
                  <a:srgbClr val="003300"/>
                </a:solidFill>
              </a:rPr>
              <a:t>Senior Final – Wednesday/Thursday</a:t>
            </a:r>
          </a:p>
          <a:p>
            <a:pPr marL="0" indent="0" algn="ctr">
              <a:buNone/>
            </a:pPr>
            <a:r>
              <a:rPr lang="en-US" sz="3200" b="1" dirty="0" smtClean="0">
                <a:solidFill>
                  <a:srgbClr val="003300"/>
                </a:solidFill>
              </a:rPr>
              <a:t>Concept Maps due at FINAL</a:t>
            </a:r>
          </a:p>
          <a:p>
            <a:pPr marL="0" indent="0" algn="ctr">
              <a:buNone/>
            </a:pPr>
            <a:r>
              <a:rPr lang="en-US" sz="3200" b="1" dirty="0" smtClean="0">
                <a:solidFill>
                  <a:srgbClr val="003300"/>
                </a:solidFill>
              </a:rPr>
              <a:t>No Late projects accepted</a:t>
            </a:r>
            <a:endParaRPr lang="en-US" sz="3200" b="1" dirty="0">
              <a:solidFill>
                <a:srgbClr val="0033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014617"/>
              </p:ext>
            </p:extLst>
          </p:nvPr>
        </p:nvGraphicFramePr>
        <p:xfrm>
          <a:off x="3276600" y="3606800"/>
          <a:ext cx="23558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56" name="Equation" r:id="rId3" imgW="672840" imgH="253800" progId="Equation.DSMT4">
                  <p:embed/>
                </p:oleObj>
              </mc:Choice>
              <mc:Fallback>
                <p:oleObj name="Equation" r:id="rId3" imgW="67284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6600" y="3606800"/>
                        <a:ext cx="235585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653028"/>
              </p:ext>
            </p:extLst>
          </p:nvPr>
        </p:nvGraphicFramePr>
        <p:xfrm>
          <a:off x="3048000" y="2654300"/>
          <a:ext cx="5334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57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000" y="2654300"/>
                        <a:ext cx="533400" cy="69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995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3152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302327"/>
            <a:ext cx="8382000" cy="5417127"/>
          </a:xfrm>
        </p:spPr>
        <p:txBody>
          <a:bodyPr>
            <a:normAutofit fontScale="85000" lnSpcReduction="10000"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HW Due: </a:t>
            </a:r>
            <a:r>
              <a:rPr lang="en-US" sz="2800" b="1" dirty="0">
                <a:solidFill>
                  <a:srgbClr val="C00000"/>
                </a:solidFill>
              </a:rPr>
              <a:t>Pg. 102/ #9-34 </a:t>
            </a:r>
            <a:r>
              <a:rPr lang="en-US" sz="2800" b="1" dirty="0" smtClean="0">
                <a:solidFill>
                  <a:srgbClr val="C00000"/>
                </a:solidFill>
              </a:rPr>
              <a:t>- Be </a:t>
            </a:r>
            <a:r>
              <a:rPr lang="en-US" sz="2800" b="1" dirty="0">
                <a:solidFill>
                  <a:srgbClr val="C00000"/>
                </a:solidFill>
              </a:rPr>
              <a:t>sure to complete graphs on GRAPH </a:t>
            </a:r>
            <a:r>
              <a:rPr lang="en-US" sz="2800" b="1" dirty="0" smtClean="0">
                <a:solidFill>
                  <a:srgbClr val="C00000"/>
                </a:solidFill>
              </a:rPr>
              <a:t>PAPER</a:t>
            </a:r>
          </a:p>
          <a:p>
            <a:r>
              <a:rPr lang="en-US" sz="2800" b="1" dirty="0">
                <a:solidFill>
                  <a:srgbClr val="002060"/>
                </a:solidFill>
                <a:cs typeface="Aharoni" pitchFamily="2" charset="-79"/>
              </a:rPr>
              <a:t>Read Pg. 90-96/ Write a CLASS DEFINITION for the </a:t>
            </a:r>
            <a:r>
              <a:rPr lang="en-US" sz="2800" b="1" dirty="0" smtClean="0">
                <a:solidFill>
                  <a:srgbClr val="002060"/>
                </a:solidFill>
                <a:cs typeface="Aharoni" pitchFamily="2" charset="-79"/>
              </a:rPr>
              <a:t>following (Monday CW):</a:t>
            </a:r>
            <a:endParaRPr lang="en-US" sz="2800" b="1" dirty="0">
              <a:solidFill>
                <a:srgbClr val="002060"/>
              </a:solidFill>
              <a:cs typeface="Aharoni" pitchFamily="2" charset="-79"/>
            </a:endParaRPr>
          </a:p>
          <a:p>
            <a:pPr lvl="1"/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Domain, Range, Increasing f(x), Decreasing f(x),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Bounds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and Extremes, Continuous and Removable Discontinuity (2), Jump Discontinuity, Infinite Discontinuity</a:t>
            </a:r>
          </a:p>
          <a:p>
            <a:r>
              <a:rPr lang="en-US" sz="3300" b="1" dirty="0" smtClean="0">
                <a:solidFill>
                  <a:srgbClr val="165E22"/>
                </a:solidFill>
              </a:rPr>
              <a:t>CW: Pg. 102/#41-46</a:t>
            </a:r>
            <a:endParaRPr lang="en-US" sz="3300" b="1" dirty="0">
              <a:solidFill>
                <a:srgbClr val="165E22"/>
              </a:solidFill>
            </a:endParaRPr>
          </a:p>
          <a:p>
            <a:pPr marL="347663" lvl="1" indent="-342900">
              <a:buFont typeface="Courier New" pitchFamily="49" charset="0"/>
              <a:buChar char="o"/>
            </a:pPr>
            <a:r>
              <a:rPr lang="en-US" sz="3300" b="1" dirty="0" smtClean="0"/>
              <a:t>Group Functions – Identify the Following:</a:t>
            </a:r>
          </a:p>
          <a:p>
            <a:pPr lvl="2"/>
            <a:r>
              <a:rPr lang="en-US" sz="2800" b="1" dirty="0" smtClean="0"/>
              <a:t>Domain and Range</a:t>
            </a:r>
          </a:p>
          <a:p>
            <a:pPr lvl="2"/>
            <a:r>
              <a:rPr lang="en-US" sz="2800" b="1" dirty="0" smtClean="0"/>
              <a:t>Intervals of INCREASE and DECREASE</a:t>
            </a:r>
          </a:p>
          <a:p>
            <a:pPr lvl="2"/>
            <a:r>
              <a:rPr lang="en-US" sz="2800" b="1" dirty="0" smtClean="0"/>
              <a:t>Bounds, Extremes</a:t>
            </a:r>
          </a:p>
          <a:p>
            <a:pPr lvl="2"/>
            <a:r>
              <a:rPr lang="en-US" sz="2800" b="1" dirty="0" smtClean="0"/>
              <a:t>Continuous or Discontinuous?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endParaRPr lang="en-US" sz="2800" b="1" dirty="0" smtClean="0">
              <a:solidFill>
                <a:srgbClr val="C00000"/>
              </a:solidFill>
            </a:endParaRPr>
          </a:p>
          <a:p>
            <a:pPr marL="457200" lvl="2" indent="-457200"/>
            <a:r>
              <a:rPr lang="en-US" sz="3300" b="1" dirty="0" smtClean="0">
                <a:solidFill>
                  <a:srgbClr val="C00000"/>
                </a:solidFill>
              </a:rPr>
              <a:t>HW</a:t>
            </a:r>
            <a:r>
              <a:rPr lang="en-US" sz="3300" b="1" dirty="0">
                <a:solidFill>
                  <a:srgbClr val="C00000"/>
                </a:solidFill>
              </a:rPr>
              <a:t>: Pg. 103/#47-62 – Due </a:t>
            </a:r>
            <a:r>
              <a:rPr lang="en-US" sz="3300" b="1" dirty="0" smtClean="0">
                <a:solidFill>
                  <a:srgbClr val="C00000"/>
                </a:solidFill>
              </a:rPr>
              <a:t>Monday</a:t>
            </a:r>
            <a:endParaRPr lang="en-US" sz="3300" b="1" dirty="0">
              <a:solidFill>
                <a:srgbClr val="C00000"/>
              </a:solidFill>
            </a:endParaRPr>
          </a:p>
          <a:p>
            <a:pPr lvl="2"/>
            <a:endParaRPr lang="en-US" sz="3300" b="1" dirty="0" smtClean="0"/>
          </a:p>
          <a:p>
            <a:pPr lvl="2"/>
            <a:endParaRPr lang="en-US" sz="3300" b="1" dirty="0" smtClean="0"/>
          </a:p>
          <a:p>
            <a:pPr marL="731520" lvl="2" indent="0">
              <a:buNone/>
            </a:pPr>
            <a:endParaRPr lang="en-US" b="1" dirty="0" smtClean="0"/>
          </a:p>
          <a:p>
            <a:pPr lvl="1"/>
            <a:endParaRPr lang="en-US" b="1" dirty="0" smtClean="0"/>
          </a:p>
        </p:txBody>
      </p:sp>
      <p:pic>
        <p:nvPicPr>
          <p:cNvPr id="4" name="Picture 3" descr="C:\Users\dstarbu\AppData\Local\Microsoft\Windows\Temporary Internet Files\Content.IE5\WDNUO2VQ\MC90038363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23489" y="4572000"/>
            <a:ext cx="1920511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53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to CONCEPT MAP / Final Exam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Equations of Sinusoidal Graphs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Amplitude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Period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Frequency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Phase Shift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</a:rPr>
              <a:t>Midline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rgbClr val="002060"/>
                </a:solidFill>
              </a:rPr>
              <a:t>Tuesday: Q &amp; A Day on Concepts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Wednesday / Thursday: Senior Final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</a:rPr>
              <a:t>Seniors: Group Work on Concept Maps and study time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</a:rPr>
              <a:t>Junior – Sophomores: Exponential G/D</a:t>
            </a:r>
            <a:endParaRPr 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631950"/>
            <a:ext cx="2481551" cy="202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43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Congratulations Meagan!!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You’re A </a:t>
            </a:r>
            <a:r>
              <a:rPr lang="en-US" sz="5400" b="1" u="sng" dirty="0" smtClean="0">
                <a:solidFill>
                  <a:schemeClr val="accent5">
                    <a:lumMod val="50000"/>
                  </a:schemeClr>
                </a:solidFill>
              </a:rPr>
              <a:t>#1 Rebel</a:t>
            </a:r>
            <a:r>
              <a:rPr 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!!</a:t>
            </a:r>
            <a:endParaRPr lang="en-US" sz="5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0179" name="Picture 3" descr="C:\Users\dstarbu\AppData\Local\Microsoft\Windows\Temporary Internet Files\Content.IE5\WTZ3S8M0\MP900202128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895600"/>
            <a:ext cx="4892040" cy="326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3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Exponential Growth and Decay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Exponential Functions</a:t>
            </a:r>
          </a:p>
          <a:p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560" y="2895600"/>
            <a:ext cx="4103288" cy="380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1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Senior Finals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9080" y="1182624"/>
            <a:ext cx="4114800" cy="4873752"/>
          </a:xfrm>
        </p:spPr>
        <p:txBody>
          <a:bodyPr>
            <a:normAutofit fontScale="92500" lnSpcReduction="20000"/>
          </a:bodyPr>
          <a:lstStyle/>
          <a:p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You need:</a:t>
            </a:r>
          </a:p>
          <a:p>
            <a:pPr lvl="1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Concept Map (Seniors only)</a:t>
            </a:r>
          </a:p>
          <a:p>
            <a:pPr lvl="1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Yellow Page Notes</a:t>
            </a:r>
          </a:p>
          <a:p>
            <a:pPr lvl="1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Pencil, Calculator</a:t>
            </a:r>
          </a:p>
          <a:p>
            <a:pPr lvl="1"/>
            <a:endParaRPr lang="en-US" sz="32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365760" lvl="1" indent="0">
              <a:buNone/>
            </a:pP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Congratulations SENIORS – Class of 2013</a:t>
            </a:r>
            <a:endParaRPr lang="en-US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457200"/>
            <a:ext cx="4480513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54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Exponential GROWTH/DECAY</a:t>
            </a:r>
            <a:endParaRPr lang="en-US" b="1" dirty="0">
              <a:solidFill>
                <a:srgbClr val="0033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Write an EXPONENTIAL function for each situation: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Stella invested $2000 in a Certificate of 	Deposit (CD) that </a:t>
            </a:r>
            <a:r>
              <a:rPr lang="en-US" b="1">
                <a:solidFill>
                  <a:schemeClr val="bg2">
                    <a:lumMod val="10000"/>
                  </a:schemeClr>
                </a:solidFill>
              </a:rPr>
              <a:t>pays </a:t>
            </a:r>
            <a:r>
              <a:rPr lang="en-US" b="1" smtClean="0">
                <a:solidFill>
                  <a:schemeClr val="bg2">
                    <a:lumMod val="10000"/>
                  </a:schemeClr>
                </a:solidFill>
              </a:rPr>
              <a:t>3.85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%,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compounded 	monthly.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population of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1220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hummingbirds is decreasing by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12.5%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every year.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coin collection valued at $800 APPRECIATES in value by 3.5% each year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NEW car, valued at $22,500 DEPRECIATES in value by 8.5% each year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9048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Use the equations to find: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Stella’s CD value in 5 years</a:t>
            </a:r>
          </a:p>
          <a:p>
            <a:r>
              <a:rPr lang="en-US" dirty="0"/>
              <a:t>Time it takes Stella’s investment to be $3000</a:t>
            </a:r>
          </a:p>
          <a:p>
            <a:endParaRPr lang="en-US" dirty="0"/>
          </a:p>
          <a:p>
            <a:r>
              <a:rPr lang="en-US" dirty="0"/>
              <a:t>Number of hummingbirds in 7 years</a:t>
            </a:r>
          </a:p>
          <a:p>
            <a:r>
              <a:rPr lang="en-US" dirty="0"/>
              <a:t>Time it takes for population to be below 500</a:t>
            </a:r>
          </a:p>
          <a:p>
            <a:endParaRPr lang="en-US" dirty="0"/>
          </a:p>
          <a:p>
            <a:r>
              <a:rPr lang="en-US" dirty="0"/>
              <a:t>Value of the coin collection in 10 years</a:t>
            </a:r>
          </a:p>
          <a:p>
            <a:r>
              <a:rPr lang="en-US" dirty="0"/>
              <a:t>Time it takes collection to be worth $1500</a:t>
            </a:r>
          </a:p>
          <a:p>
            <a:endParaRPr lang="en-US" dirty="0"/>
          </a:p>
          <a:p>
            <a:r>
              <a:rPr lang="en-US" dirty="0"/>
              <a:t>Value of the car in 12 years</a:t>
            </a:r>
          </a:p>
          <a:p>
            <a:r>
              <a:rPr lang="en-US" dirty="0"/>
              <a:t>Time it takes car to be worth $5000 </a:t>
            </a:r>
            <a:endParaRPr lang="en-US" dirty="0" smtClean="0"/>
          </a:p>
          <a:p>
            <a:endParaRPr lang="en-US" dirty="0"/>
          </a:p>
          <a:p>
            <a:r>
              <a:rPr lang="en-US" b="1" dirty="0" smtClean="0">
                <a:solidFill>
                  <a:srgbClr val="C00000"/>
                </a:solidFill>
              </a:rPr>
              <a:t>HW: Pg. 286/ #1-14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99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Pre-Calculus 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48600" cy="4873752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Complete Quick Review 3.2, Pg. 296 with your group</a:t>
            </a:r>
          </a:p>
          <a:p>
            <a:r>
              <a:rPr lang="en-US" sz="3200" dirty="0" smtClean="0"/>
              <a:t>In Class – Pg. 296/ #1-22</a:t>
            </a:r>
          </a:p>
          <a:p>
            <a:r>
              <a:rPr lang="en-US" sz="3200" dirty="0" smtClean="0"/>
              <a:t>Logarithms</a:t>
            </a:r>
          </a:p>
          <a:p>
            <a:pPr lvl="1"/>
            <a:r>
              <a:rPr lang="en-US" sz="3200" dirty="0" smtClean="0"/>
              <a:t>Notes</a:t>
            </a:r>
          </a:p>
          <a:p>
            <a:pPr lvl="1"/>
            <a:r>
              <a:rPr lang="en-US" sz="3200" dirty="0" smtClean="0"/>
              <a:t>Solving using LOGS</a:t>
            </a:r>
          </a:p>
          <a:p>
            <a:pPr lvl="1"/>
            <a:r>
              <a:rPr lang="en-US" sz="3200" dirty="0" smtClean="0"/>
              <a:t>‘</a:t>
            </a:r>
            <a:r>
              <a:rPr lang="en-US" sz="3200" i="1" dirty="0" smtClean="0"/>
              <a:t>e</a:t>
            </a:r>
            <a:r>
              <a:rPr lang="en-US" sz="3200" dirty="0" smtClean="0"/>
              <a:t>’ - Euler’s Number</a:t>
            </a:r>
          </a:p>
          <a:p>
            <a:r>
              <a:rPr lang="en-US" sz="3200" b="1" dirty="0">
                <a:solidFill>
                  <a:srgbClr val="C00000"/>
                </a:solidFill>
              </a:rPr>
              <a:t>HW: Pg. 286/ #</a:t>
            </a:r>
            <a:r>
              <a:rPr lang="en-US" sz="3200" b="1" dirty="0" smtClean="0">
                <a:solidFill>
                  <a:srgbClr val="C00000"/>
                </a:solidFill>
              </a:rPr>
              <a:t>1-14; Pg. 297/ #29-34; Pg. 317/ #1-22</a:t>
            </a:r>
            <a:endParaRPr lang="en-US" sz="3200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0" y="2148840"/>
            <a:ext cx="2886281" cy="267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06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X – Per. 2,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 FRIDAY: </a:t>
            </a:r>
            <a:r>
              <a:rPr lang="en-US" b="1" dirty="0">
                <a:solidFill>
                  <a:srgbClr val="C00000"/>
                </a:solidFill>
              </a:rPr>
              <a:t>Pg. 286/ #1-14; Pg. 297/ #29-34; Pg. 317/ #</a:t>
            </a:r>
            <a:r>
              <a:rPr lang="en-US" b="1" dirty="0" smtClean="0">
                <a:solidFill>
                  <a:srgbClr val="C00000"/>
                </a:solidFill>
              </a:rPr>
              <a:t>1-22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Today:</a:t>
            </a:r>
          </a:p>
          <a:p>
            <a:pPr lvl="1"/>
            <a:r>
              <a:rPr lang="en-US" sz="2400" b="1" dirty="0" smtClean="0">
                <a:solidFill>
                  <a:srgbClr val="003300"/>
                </a:solidFill>
              </a:rPr>
              <a:t>Group LOG Poster</a:t>
            </a:r>
            <a:endParaRPr lang="en-US" sz="2400" b="1" dirty="0">
              <a:solidFill>
                <a:srgbClr val="003300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429000"/>
            <a:ext cx="3581400" cy="292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2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Group LOG Poster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143000"/>
            <a:ext cx="8534400" cy="57150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003300"/>
                </a:solidFill>
              </a:rPr>
              <a:t>All group members should have ALL work in the CW section of their 3-ring binder</a:t>
            </a:r>
          </a:p>
          <a:p>
            <a:r>
              <a:rPr lang="en-US" dirty="0" smtClean="0"/>
              <a:t>Each group will complete ONE </a:t>
            </a:r>
            <a:r>
              <a:rPr lang="en-US" smtClean="0"/>
              <a:t>group paper </a:t>
            </a:r>
            <a:r>
              <a:rPr lang="en-US" dirty="0" smtClean="0"/>
              <a:t>for their task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Each poster should have the following:</a:t>
            </a:r>
          </a:p>
          <a:p>
            <a:pPr lvl="1"/>
            <a:r>
              <a:rPr lang="en-US" sz="2200" b="1" dirty="0" smtClean="0"/>
              <a:t>Copy of table </a:t>
            </a:r>
          </a:p>
          <a:p>
            <a:pPr lvl="1"/>
            <a:r>
              <a:rPr lang="en-US" sz="2200" b="1" dirty="0" smtClean="0"/>
              <a:t>Work showing calculation of START VALUE</a:t>
            </a:r>
          </a:p>
          <a:p>
            <a:pPr lvl="1"/>
            <a:r>
              <a:rPr lang="en-US" sz="2200" b="1" dirty="0" smtClean="0"/>
              <a:t>Equation for situation</a:t>
            </a:r>
          </a:p>
          <a:p>
            <a:pPr lvl="1"/>
            <a:r>
              <a:rPr lang="en-US" sz="2200" b="1" dirty="0" smtClean="0"/>
              <a:t>Explain the GROWTH/DECAY </a:t>
            </a:r>
            <a:r>
              <a:rPr lang="en-US" sz="2200" b="1" u="sng" dirty="0" smtClean="0"/>
              <a:t>Rate and Factor</a:t>
            </a:r>
          </a:p>
          <a:p>
            <a:pPr lvl="1"/>
            <a:r>
              <a:rPr lang="en-US" sz="2200" b="1" dirty="0" smtClean="0"/>
              <a:t>Graph of situation up to 12 years</a:t>
            </a:r>
          </a:p>
          <a:p>
            <a:pPr lvl="1"/>
            <a:r>
              <a:rPr lang="en-US" sz="2200" b="1" dirty="0" smtClean="0"/>
              <a:t>Calculations for value at 10 years; 25 years w/ values shown on GRAPH for 10 years</a:t>
            </a:r>
          </a:p>
          <a:p>
            <a:pPr lvl="1"/>
            <a:r>
              <a:rPr lang="en-US" sz="2200" b="1" dirty="0" smtClean="0"/>
              <a:t>Calculations for value to DOUBLE </a:t>
            </a:r>
            <a:r>
              <a:rPr lang="en-US" sz="2200" b="1" u="sng" dirty="0" smtClean="0"/>
              <a:t>or</a:t>
            </a:r>
            <a:r>
              <a:rPr lang="en-US" sz="2200" b="1" dirty="0" smtClean="0"/>
              <a:t> HALF using LOGS</a:t>
            </a:r>
          </a:p>
          <a:p>
            <a:pPr lvl="1"/>
            <a:r>
              <a:rPr lang="en-US" sz="2200" b="1" dirty="0" smtClean="0"/>
              <a:t>Teacher Question </a:t>
            </a:r>
          </a:p>
          <a:p>
            <a:pPr lvl="1"/>
            <a:r>
              <a:rPr lang="en-US" sz="2200" b="1" dirty="0" smtClean="0"/>
              <a:t>Summary – 3-5 sentences</a:t>
            </a:r>
          </a:p>
          <a:p>
            <a:pPr lvl="1"/>
            <a:endParaRPr lang="en-US" dirty="0"/>
          </a:p>
        </p:txBody>
      </p:sp>
      <p:pic>
        <p:nvPicPr>
          <p:cNvPr id="50182" name="Picture 6" descr="C:\Users\dstarbu\AppData\Local\Microsoft\Windows\Temporary Internet Files\Content.IE5\AECW5UFU\MC90043438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27" y="5538310"/>
            <a:ext cx="498815" cy="78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69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534400" cy="54102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Make Up Work, Test Corrections due TODAY, 4:30 </a:t>
            </a:r>
            <a:r>
              <a:rPr lang="en-US" b="1" dirty="0" smtClean="0">
                <a:solidFill>
                  <a:srgbClr val="C00000"/>
                </a:solidFill>
              </a:rPr>
              <a:t>pm….NO </a:t>
            </a:r>
            <a:r>
              <a:rPr lang="en-US" b="1" dirty="0">
                <a:solidFill>
                  <a:srgbClr val="C00000"/>
                </a:solidFill>
              </a:rPr>
              <a:t>EXCEPTIONS</a:t>
            </a:r>
          </a:p>
          <a:p>
            <a:r>
              <a:rPr lang="en-US" b="1" dirty="0" smtClean="0"/>
              <a:t>Find the VERTICAL and HORIZONTAL Asymptotes for each function. Confirm your answer using the GRAPH of each:</a:t>
            </a:r>
          </a:p>
          <a:p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1.				2.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3.				4.	</a:t>
            </a:r>
            <a:endParaRPr lang="en-US" b="1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595721"/>
              </p:ext>
            </p:extLst>
          </p:nvPr>
        </p:nvGraphicFramePr>
        <p:xfrm>
          <a:off x="838200" y="5334000"/>
          <a:ext cx="244475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248" name="Equation" r:id="rId3" imgW="977760" imgH="457200" progId="Equation.DSMT4">
                  <p:embed/>
                </p:oleObj>
              </mc:Choice>
              <mc:Fallback>
                <p:oleObj name="Equation" r:id="rId3" imgW="9777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" y="5334000"/>
                        <a:ext cx="244475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130122"/>
              </p:ext>
            </p:extLst>
          </p:nvPr>
        </p:nvGraphicFramePr>
        <p:xfrm>
          <a:off x="4495800" y="5257800"/>
          <a:ext cx="2563091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249" name="Equation" r:id="rId5" imgW="939600" imgH="419040" progId="Equation.DSMT4">
                  <p:embed/>
                </p:oleObj>
              </mc:Choice>
              <mc:Fallback>
                <p:oleObj name="Equation" r:id="rId5" imgW="9396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5800" y="5257800"/>
                        <a:ext cx="2563091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61051"/>
              </p:ext>
            </p:extLst>
          </p:nvPr>
        </p:nvGraphicFramePr>
        <p:xfrm>
          <a:off x="914400" y="3581400"/>
          <a:ext cx="2392219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250" name="Equation" r:id="rId7" imgW="939600" imgH="419040" progId="Equation.DSMT4">
                  <p:embed/>
                </p:oleObj>
              </mc:Choice>
              <mc:Fallback>
                <p:oleObj name="Equation" r:id="rId7" imgW="9396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3581400"/>
                        <a:ext cx="2392219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477585"/>
              </p:ext>
            </p:extLst>
          </p:nvPr>
        </p:nvGraphicFramePr>
        <p:xfrm>
          <a:off x="4419600" y="3581400"/>
          <a:ext cx="297353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251" name="Equation" r:id="rId9" imgW="1282680" imgH="419040" progId="Equation.DSMT4">
                  <p:embed/>
                </p:oleObj>
              </mc:Choice>
              <mc:Fallback>
                <p:oleObj name="Equation" r:id="rId9" imgW="12826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19600" y="3581400"/>
                        <a:ext cx="2973532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378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C:\Users\dstarbu\AppData\Local\Microsoft\Windows\Temporary Internet Files\Content.IE5\OMC3L225\MC90036116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2400"/>
            <a:ext cx="1972797" cy="197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>
            <a:normAutofit lnSpcReduction="10000"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HW Due: Pg. 102/ #9-34 - Be sure </a:t>
            </a:r>
            <a:r>
              <a:rPr lang="en-US" sz="2800" b="1" dirty="0" smtClean="0">
                <a:solidFill>
                  <a:srgbClr val="C00000"/>
                </a:solidFill>
              </a:rPr>
              <a:t>graphs </a:t>
            </a:r>
            <a:r>
              <a:rPr lang="en-US" sz="2800" b="1" dirty="0">
                <a:solidFill>
                  <a:srgbClr val="C00000"/>
                </a:solidFill>
              </a:rPr>
              <a:t>on GRAPH </a:t>
            </a:r>
            <a:r>
              <a:rPr lang="en-US" sz="2800" b="1" dirty="0" smtClean="0">
                <a:solidFill>
                  <a:srgbClr val="C00000"/>
                </a:solidFill>
              </a:rPr>
              <a:t>PAPER</a:t>
            </a:r>
          </a:p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3300" b="1" dirty="0">
                <a:solidFill>
                  <a:srgbClr val="C00000"/>
                </a:solidFill>
              </a:rPr>
              <a:t>HW: Pg. 103/#47-62 – Due </a:t>
            </a:r>
            <a:r>
              <a:rPr lang="en-US" sz="3300" b="1" dirty="0" smtClean="0">
                <a:solidFill>
                  <a:srgbClr val="C00000"/>
                </a:solidFill>
              </a:rPr>
              <a:t>Tuesday</a:t>
            </a:r>
            <a:endParaRPr lang="en-US" sz="2800" b="1" dirty="0">
              <a:solidFill>
                <a:srgbClr val="C00000"/>
              </a:solidFill>
            </a:endParaRPr>
          </a:p>
          <a:p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Progress Reports – Parent Signatures</a:t>
            </a:r>
          </a:p>
          <a:p>
            <a:r>
              <a:rPr 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NOTES</a:t>
            </a:r>
            <a:r>
              <a:rPr lang="en-US" sz="2800" b="1" dirty="0" smtClean="0">
                <a:solidFill>
                  <a:srgbClr val="002060"/>
                </a:solidFill>
                <a:cs typeface="Aharoni" pitchFamily="2" charset="-79"/>
              </a:rPr>
              <a:t> - Read </a:t>
            </a:r>
            <a:r>
              <a:rPr lang="en-US" sz="2800" b="1" dirty="0">
                <a:solidFill>
                  <a:srgbClr val="002060"/>
                </a:solidFill>
                <a:cs typeface="Aharoni" pitchFamily="2" charset="-79"/>
              </a:rPr>
              <a:t>Pg. 90-96/ Write a CLASS DEFINITION for the following (Monday CW):</a:t>
            </a:r>
          </a:p>
          <a:p>
            <a:pPr lvl="1"/>
            <a:r>
              <a:rPr lang="en-US" b="1" dirty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Domain, Range, Increasing f(x), Decreasing f(x), Bounds and Extremes, Continuous and Removable Discontinuity (2), Jump Discontinuity, Infinite Discontinuity</a:t>
            </a:r>
          </a:p>
          <a:p>
            <a:r>
              <a:rPr lang="en-US" sz="3300" b="1" dirty="0">
                <a:solidFill>
                  <a:srgbClr val="165E22"/>
                </a:solidFill>
              </a:rPr>
              <a:t>CW: Pg. 102/#41-46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57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Final Review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305800" cy="50292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Make Up Work, Test Corrections due TODAY, 4:30 pm NO EXCEPTIONS</a:t>
            </a:r>
          </a:p>
          <a:p>
            <a:r>
              <a:rPr lang="en-US" b="1" dirty="0" smtClean="0"/>
              <a:t>Given the TERMINAL point (-8, -12):</a:t>
            </a:r>
          </a:p>
          <a:p>
            <a:r>
              <a:rPr lang="en-US" dirty="0" smtClean="0"/>
              <a:t>Graph the angle created at the terminal point</a:t>
            </a:r>
          </a:p>
          <a:p>
            <a:r>
              <a:rPr lang="en-US" dirty="0" smtClean="0"/>
              <a:t>Find all 6 TRIG ratios for the angle created</a:t>
            </a:r>
          </a:p>
          <a:p>
            <a:r>
              <a:rPr lang="en-US" dirty="0" smtClean="0"/>
              <a:t>Find the measure of the angle created in RADIANS and DEGREES</a:t>
            </a:r>
          </a:p>
          <a:p>
            <a:r>
              <a:rPr lang="en-US" dirty="0" smtClean="0"/>
              <a:t>Find two angles CO-TERMINAL with the angle</a:t>
            </a:r>
          </a:p>
          <a:p>
            <a:endParaRPr lang="en-US" dirty="0"/>
          </a:p>
          <a:p>
            <a:r>
              <a:rPr lang="en-US" dirty="0" smtClean="0"/>
              <a:t>Mr. Nibs, you guessed it….he’s on top of the garage! He can see his mother at an angle of 22</a:t>
            </a:r>
            <a:r>
              <a:rPr lang="en-US" baseline="30000" dirty="0" smtClean="0"/>
              <a:t>0</a:t>
            </a:r>
            <a:r>
              <a:rPr lang="en-US" dirty="0" smtClean="0"/>
              <a:t>. His mother is 42 feet from the garage. How high up is Mr. Nibs? What angle is his mother looking at him?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995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686800" cy="5410200"/>
          </a:xfrm>
        </p:spPr>
        <p:txBody>
          <a:bodyPr>
            <a:normAutofit fontScale="92500"/>
          </a:bodyPr>
          <a:lstStyle/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3300" b="1" dirty="0">
                <a:solidFill>
                  <a:srgbClr val="C00000"/>
                </a:solidFill>
              </a:rPr>
              <a:t>HW: Pg. 103/#47-62 – Due Tuesday</a:t>
            </a:r>
            <a:endParaRPr lang="en-US" sz="2800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</a:rPr>
              <a:t>Copy Class Objective in CW Section of your 3-ring binder:</a:t>
            </a:r>
          </a:p>
          <a:p>
            <a:pPr marL="0" indent="0">
              <a:buNone/>
            </a:pPr>
            <a:r>
              <a:rPr lang="en-US" sz="3600" b="1" i="1" dirty="0" smtClean="0"/>
              <a:t>Students will DEFINE ODD and EVEN Functions, ASYMPTOTES, HOLES and CALCULATE asymptotes and holes for rational functions.</a:t>
            </a:r>
          </a:p>
          <a:p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Interval Notation</a:t>
            </a:r>
          </a:p>
          <a:p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Complete </a:t>
            </a:r>
            <a:r>
              <a:rPr lang="en-US" b="1" dirty="0">
                <a:solidFill>
                  <a:srgbClr val="002060"/>
                </a:solidFill>
                <a:cs typeface="Aharoni" pitchFamily="2" charset="-79"/>
              </a:rPr>
              <a:t>Pg. 102/ </a:t>
            </a:r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#47-55 odds </a:t>
            </a:r>
            <a:r>
              <a:rPr lang="en-US" b="1" dirty="0">
                <a:solidFill>
                  <a:srgbClr val="002060"/>
                </a:solidFill>
                <a:cs typeface="Aharoni" pitchFamily="2" charset="-79"/>
              </a:rPr>
              <a:t>with your </a:t>
            </a:r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group</a:t>
            </a:r>
            <a:endParaRPr lang="en-US" b="1" dirty="0" smtClean="0">
              <a:solidFill>
                <a:srgbClr val="C00000"/>
              </a:solidFill>
              <a:cs typeface="Aharoni" pitchFamily="2" charset="-79"/>
            </a:endParaRPr>
          </a:p>
          <a:p>
            <a:r>
              <a:rPr lang="en-US" b="1" dirty="0" smtClean="0">
                <a:solidFill>
                  <a:srgbClr val="003300"/>
                </a:solidFill>
                <a:cs typeface="Aharoni" pitchFamily="2" charset="-79"/>
              </a:rPr>
              <a:t>Quiz Friday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  <a:cs typeface="Aharoni" pitchFamily="2" charset="-79"/>
              </a:rPr>
              <a:t>Functions, Domain, Range, Increase, Decrease, </a:t>
            </a:r>
          </a:p>
          <a:p>
            <a:pPr lvl="1"/>
            <a:r>
              <a:rPr lang="en-US" b="1" dirty="0" smtClean="0">
                <a:solidFill>
                  <a:srgbClr val="003300"/>
                </a:solidFill>
                <a:cs typeface="Aharoni" pitchFamily="2" charset="-79"/>
              </a:rPr>
              <a:t>Odd, Even, Asymptotes and Holes</a:t>
            </a:r>
            <a:endParaRPr lang="en-US" b="1" dirty="0">
              <a:solidFill>
                <a:srgbClr val="003300"/>
              </a:solidFill>
              <a:cs typeface="Aharoni" pitchFamily="2" charset="-79"/>
            </a:endParaRPr>
          </a:p>
          <a:p>
            <a:pPr marL="0" indent="0">
              <a:buNone/>
            </a:pPr>
            <a:endParaRPr lang="en-US" sz="4000" b="1" i="1" dirty="0"/>
          </a:p>
          <a:p>
            <a:endParaRPr lang="en-US" dirty="0"/>
          </a:p>
        </p:txBody>
      </p:sp>
      <p:pic>
        <p:nvPicPr>
          <p:cNvPr id="57346" name="Picture 2" descr="C:\Users\dstarbu\AppData\Local\Microsoft\Windows\Temporary Internet Files\Content.IE5\AECW5UFU\MC900441902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25975" y="3962400"/>
            <a:ext cx="2165625" cy="255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08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Expectations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Using your group’s identity, list the qualities of that ID that will help you function as a group. What qualities does your identity have that will help you be an effective MATH group? An effective student?</a:t>
            </a:r>
          </a:p>
          <a:p>
            <a:pPr marL="0" indent="0">
              <a:buNone/>
            </a:pPr>
            <a:endParaRPr lang="en-US" sz="3600" dirty="0"/>
          </a:p>
        </p:txBody>
      </p:sp>
      <p:pic>
        <p:nvPicPr>
          <p:cNvPr id="53250" name="Picture 2" descr="C:\Users\dstarbu\AppData\Local\Microsoft\Windows\Temporary Internet Files\Content.IE5\GXCNT3Q0\MC9003704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997043"/>
            <a:ext cx="1318565" cy="180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92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Where are the HOLES &amp; ASYMPTOTES?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Copy the functions: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Find all the ASYMPTOTES (Horizontal and Vertical) and HOLES for the functions</a:t>
            </a:r>
          </a:p>
          <a:p>
            <a:endParaRPr lang="en-US" dirty="0"/>
          </a:p>
        </p:txBody>
      </p:sp>
      <p:pic>
        <p:nvPicPr>
          <p:cNvPr id="118786" name="Picture 2" descr="C:\Users\dstarbu\AppData\Local\Microsoft\Windows\Temporary Internet Files\Content.IE5\DL740V0G\MM900041017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3599" y="1987686"/>
            <a:ext cx="2253527" cy="498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000581"/>
              </p:ext>
            </p:extLst>
          </p:nvPr>
        </p:nvGraphicFramePr>
        <p:xfrm>
          <a:off x="4267200" y="2057400"/>
          <a:ext cx="3640025" cy="1965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80" name="Equation" r:id="rId4" imgW="1269720" imgH="685800" progId="Equation.DSMT4">
                  <p:embed/>
                </p:oleObj>
              </mc:Choice>
              <mc:Fallback>
                <p:oleObj name="Equation" r:id="rId4" imgW="1269720" imgH="685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67200" y="2057400"/>
                        <a:ext cx="3640025" cy="1965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980750"/>
              </p:ext>
            </p:extLst>
          </p:nvPr>
        </p:nvGraphicFramePr>
        <p:xfrm>
          <a:off x="533400" y="2209800"/>
          <a:ext cx="24511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81" name="Equation" r:id="rId6" imgW="939600" imgH="660240" progId="Equation.DSMT4">
                  <p:embed/>
                </p:oleObj>
              </mc:Choice>
              <mc:Fallback>
                <p:oleObj name="Equation" r:id="rId6" imgW="93960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3400" y="2209800"/>
                        <a:ext cx="2451100" cy="177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079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Rational Function Partner Task – Each group (3) will complete the following: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Table </a:t>
            </a:r>
            <a:r>
              <a:rPr lang="en-US" b="1" dirty="0">
                <a:solidFill>
                  <a:srgbClr val="002060"/>
                </a:solidFill>
              </a:rPr>
              <a:t>for your </a:t>
            </a:r>
            <a:r>
              <a:rPr lang="en-US" b="1" dirty="0" smtClean="0">
                <a:solidFill>
                  <a:srgbClr val="002060"/>
                </a:solidFill>
              </a:rPr>
              <a:t>function showing HOLES/ASYMPTOTES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Graph for your function</a:t>
            </a:r>
            <a:r>
              <a:rPr lang="en-US" b="1" dirty="0">
                <a:solidFill>
                  <a:srgbClr val="002060"/>
                </a:solidFill>
              </a:rPr>
              <a:t> showing </a:t>
            </a:r>
            <a:r>
              <a:rPr lang="en-US" b="1" dirty="0" smtClean="0">
                <a:solidFill>
                  <a:srgbClr val="002060"/>
                </a:solidFill>
              </a:rPr>
              <a:t>HOLES/ASYMPTOTES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Increase/Decrease intervals labeled and listed on graph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Function written in FACTORED and SIMPLIFIED form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Calculation of </a:t>
            </a:r>
            <a:r>
              <a:rPr lang="en-US" b="1" dirty="0">
                <a:solidFill>
                  <a:srgbClr val="002060"/>
                </a:solidFill>
              </a:rPr>
              <a:t>HOLES/ASYMPTOTES</a:t>
            </a:r>
            <a:endParaRPr lang="en-US" b="1" dirty="0" smtClean="0">
              <a:solidFill>
                <a:srgbClr val="002060"/>
              </a:solidFill>
            </a:endParaRPr>
          </a:p>
          <a:p>
            <a:pPr lvl="1"/>
            <a:r>
              <a:rPr lang="en-US" sz="2800" b="1" dirty="0" smtClean="0">
                <a:solidFill>
                  <a:srgbClr val="002060"/>
                </a:solidFill>
              </a:rPr>
              <a:t>Domain and Range written in INTERVAL NOTATION</a:t>
            </a:r>
          </a:p>
          <a:p>
            <a:pPr marL="365125" lvl="1" indent="-365125"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 marL="365125" lvl="1" indent="-365125"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 marL="365125" lvl="1" indent="-365125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HW: Rational Functions </a:t>
            </a:r>
            <a:r>
              <a:rPr lang="en-US" sz="2400" b="1" dirty="0" err="1" smtClean="0">
                <a:solidFill>
                  <a:srgbClr val="C00000"/>
                </a:solidFill>
              </a:rPr>
              <a:t>Wsheet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endParaRPr lang="en-US" sz="2400" b="1" dirty="0">
              <a:solidFill>
                <a:srgbClr val="C00000"/>
              </a:solidFill>
            </a:endParaRPr>
          </a:p>
          <a:p>
            <a:pPr marL="365125" lvl="1" indent="-365125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	Due Tuesday</a:t>
            </a:r>
          </a:p>
          <a:p>
            <a:pPr marL="273050" lvl="1" indent="-273050"/>
            <a:endParaRPr lang="en-US" sz="2800" b="1" dirty="0" smtClean="0">
              <a:solidFill>
                <a:srgbClr val="002060"/>
              </a:solidFill>
            </a:endParaRPr>
          </a:p>
          <a:p>
            <a:pPr lvl="1"/>
            <a:endParaRPr lang="en-US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19810" name="Picture 2" descr="C:\Users\dstarbu\AppData\Local\Microsoft\Windows\Temporary Internet Files\Content.IE5\DL740V0G\MC90007881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534286"/>
            <a:ext cx="2590799" cy="230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88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IDENTIFY the DOMAIN and RANGE of rational functions and write in INTERVAL NOTATION</a:t>
            </a:r>
          </a:p>
          <a:p>
            <a:pPr marL="365125" lvl="1" indent="-365125">
              <a:buNone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CW: Finish Group Posters</a:t>
            </a: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365125" lvl="1" indent="-365125">
              <a:buNone/>
            </a:pPr>
            <a:r>
              <a:rPr lang="en-US" sz="2400" b="1" dirty="0">
                <a:solidFill>
                  <a:srgbClr val="C00000"/>
                </a:solidFill>
              </a:rPr>
              <a:t>HW: Rational Functions </a:t>
            </a:r>
            <a:r>
              <a:rPr lang="en-US" sz="2400" b="1" dirty="0" err="1">
                <a:solidFill>
                  <a:srgbClr val="C00000"/>
                </a:solidFill>
              </a:rPr>
              <a:t>Wsheet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Due </a:t>
            </a:r>
            <a:r>
              <a:rPr lang="en-US" sz="2400" b="1" dirty="0">
                <a:solidFill>
                  <a:srgbClr val="C00000"/>
                </a:solidFill>
              </a:rPr>
              <a:t>Tuesday</a:t>
            </a:r>
          </a:p>
          <a:p>
            <a:pPr marL="0" indent="0">
              <a:buNone/>
            </a:pPr>
            <a:endParaRPr lang="en-US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" name="Picture 2" descr="C:\Users\dstarbu\AppData\Local\Microsoft\Windows\Temporary Internet Files\Content.IE5\DL740V0G\MC90007882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558483"/>
            <a:ext cx="3683044" cy="229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31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4873752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165E22"/>
                </a:solidFill>
              </a:rPr>
              <a:t>FINISH…………….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Rational Function Partner Task – Each group (3) will complete the following: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Table </a:t>
            </a:r>
            <a:r>
              <a:rPr lang="en-US" b="1" dirty="0">
                <a:solidFill>
                  <a:srgbClr val="002060"/>
                </a:solidFill>
              </a:rPr>
              <a:t>for your </a:t>
            </a:r>
            <a:r>
              <a:rPr lang="en-US" b="1" dirty="0" smtClean="0">
                <a:solidFill>
                  <a:srgbClr val="002060"/>
                </a:solidFill>
              </a:rPr>
              <a:t>function showing HOLES/ASYMPTOTES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Graph for your function</a:t>
            </a:r>
            <a:r>
              <a:rPr lang="en-US" b="1" dirty="0">
                <a:solidFill>
                  <a:srgbClr val="002060"/>
                </a:solidFill>
              </a:rPr>
              <a:t> showing </a:t>
            </a:r>
            <a:r>
              <a:rPr lang="en-US" b="1" dirty="0" smtClean="0">
                <a:solidFill>
                  <a:srgbClr val="002060"/>
                </a:solidFill>
              </a:rPr>
              <a:t>HOLES/ASYMPTOTES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Increase/Decrease intervals labeled and listed on graph</a:t>
            </a:r>
          </a:p>
          <a:p>
            <a:pPr lvl="1"/>
            <a:r>
              <a:rPr lang="en-US" b="1" dirty="0">
                <a:solidFill>
                  <a:srgbClr val="002060"/>
                </a:solidFill>
              </a:rPr>
              <a:t>Function written in FACTORED and SIMPLIFIED form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Calculation of </a:t>
            </a:r>
            <a:r>
              <a:rPr lang="en-US" b="1" dirty="0">
                <a:solidFill>
                  <a:srgbClr val="002060"/>
                </a:solidFill>
              </a:rPr>
              <a:t>HOLES/ASYMPTOTES</a:t>
            </a:r>
            <a:endParaRPr lang="en-US" b="1" dirty="0" smtClean="0">
              <a:solidFill>
                <a:srgbClr val="002060"/>
              </a:solidFill>
            </a:endParaRPr>
          </a:p>
          <a:p>
            <a:pPr lvl="1"/>
            <a:r>
              <a:rPr lang="en-US" sz="2800" b="1" dirty="0" smtClean="0">
                <a:solidFill>
                  <a:srgbClr val="002060"/>
                </a:solidFill>
              </a:rPr>
              <a:t>Domain and Range written in INTERVAL NOTATION</a:t>
            </a:r>
          </a:p>
          <a:p>
            <a:pPr marL="365125" lvl="1" indent="-365125"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 marL="365125" lvl="1" indent="-365125"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HW: Rational Functions </a:t>
            </a:r>
            <a:r>
              <a:rPr lang="en-US" sz="2400" b="1" dirty="0" err="1" smtClean="0">
                <a:solidFill>
                  <a:srgbClr val="C00000"/>
                </a:solidFill>
              </a:rPr>
              <a:t>Wsheet</a:t>
            </a:r>
            <a:r>
              <a:rPr lang="en-US" sz="2400" b="1" dirty="0" smtClean="0">
                <a:solidFill>
                  <a:srgbClr val="C00000"/>
                </a:solidFill>
              </a:rPr>
              <a:t> – Due Tuesday</a:t>
            </a:r>
          </a:p>
          <a:p>
            <a:pPr marL="273050" lvl="1" indent="-273050"/>
            <a:endParaRPr lang="en-US" sz="2800" b="1" dirty="0" smtClean="0">
              <a:solidFill>
                <a:srgbClr val="002060"/>
              </a:solidFill>
            </a:endParaRPr>
          </a:p>
          <a:p>
            <a:pPr lvl="1"/>
            <a:endParaRPr lang="en-US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19810" name="Picture 2" descr="C:\Users\dstarbu\AppData\Local\Microsoft\Windows\Temporary Internet Files\Content.IE5\DL740V0G\MC90007881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664" y="381000"/>
            <a:ext cx="1905000" cy="169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99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41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pic>
        <p:nvPicPr>
          <p:cNvPr id="119813" name="Picture 5" descr="C:\Users\dstarbu\AppData\Local\Microsoft\Windows\Temporary Internet Files\Content.IE5\OMC3L225\MC900439328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86000"/>
            <a:ext cx="46482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>
                <a:solidFill>
                  <a:srgbClr val="C00000"/>
                </a:solidFill>
              </a:rPr>
              <a:t>HW: Rational Functions </a:t>
            </a:r>
            <a:r>
              <a:rPr lang="en-US" sz="2400" b="1" dirty="0" err="1">
                <a:solidFill>
                  <a:srgbClr val="C00000"/>
                </a:solidFill>
              </a:rPr>
              <a:t>Wsheet</a:t>
            </a:r>
            <a:r>
              <a:rPr lang="en-US" sz="2400" b="1" dirty="0">
                <a:solidFill>
                  <a:srgbClr val="C00000"/>
                </a:solidFill>
              </a:rPr>
              <a:t> – Due Tuesday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Pg. 104/#79-81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Families of Functions</a:t>
            </a:r>
          </a:p>
          <a:p>
            <a:pPr lvl="1"/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Exploration #1 – Pg. 111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Translations and Transformations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Quiz Friday – Rational Functions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24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HW Check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On a sheet of paper, copy your answers for the following problems from the HW sheet:</a:t>
            </a:r>
          </a:p>
          <a:p>
            <a:endParaRPr lang="en-US" sz="4400" dirty="0"/>
          </a:p>
          <a:p>
            <a:pPr lvl="1"/>
            <a:r>
              <a:rPr lang="en-US" sz="4400" dirty="0" smtClean="0"/>
              <a:t>Q. #4, 7a and 7f, 8e, 13</a:t>
            </a:r>
          </a:p>
          <a:p>
            <a:endParaRPr lang="en-US" sz="4400" dirty="0"/>
          </a:p>
          <a:p>
            <a:pPr marL="0" indent="0">
              <a:buNone/>
            </a:pPr>
            <a:endParaRPr lang="en-US" sz="4400" dirty="0" smtClean="0"/>
          </a:p>
        </p:txBody>
      </p:sp>
    </p:spTree>
    <p:extLst>
      <p:ext uri="{BB962C8B-B14F-4D97-AF65-F5344CB8AC3E}">
        <p14:creationId xmlns:p14="http://schemas.microsoft.com/office/powerpoint/2010/main" val="324880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65125" lvl="1" indent="-365125"/>
            <a:r>
              <a:rPr lang="en-US" sz="2400" b="1" dirty="0" smtClean="0">
                <a:solidFill>
                  <a:srgbClr val="C00000"/>
                </a:solidFill>
              </a:rPr>
              <a:t>HW DUE: </a:t>
            </a:r>
            <a:r>
              <a:rPr lang="en-US" sz="2400" b="1" dirty="0">
                <a:solidFill>
                  <a:srgbClr val="C00000"/>
                </a:solidFill>
              </a:rPr>
              <a:t>Rational Functions </a:t>
            </a:r>
            <a:r>
              <a:rPr lang="en-US" sz="2400" b="1" dirty="0" err="1" smtClean="0">
                <a:solidFill>
                  <a:srgbClr val="C00000"/>
                </a:solidFill>
              </a:rPr>
              <a:t>Wsheet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 marL="365125" lvl="1" indent="-365125"/>
            <a:r>
              <a:rPr lang="en-US" sz="2400" b="1" dirty="0" smtClean="0">
                <a:solidFill>
                  <a:srgbClr val="002060"/>
                </a:solidFill>
              </a:rPr>
              <a:t>CW: Pg. 113/#1-34, 58-63, 69</a:t>
            </a:r>
          </a:p>
          <a:p>
            <a:pPr marL="639445" lvl="2" indent="-365125"/>
            <a:r>
              <a:rPr lang="en-US" b="1" dirty="0" smtClean="0">
                <a:solidFill>
                  <a:srgbClr val="002060"/>
                </a:solidFill>
              </a:rPr>
              <a:t>Use YELLOW notes from class</a:t>
            </a:r>
          </a:p>
          <a:p>
            <a:pPr marL="365125" lvl="1" indent="-365125"/>
            <a:r>
              <a:rPr lang="en-US" sz="2400" b="1" dirty="0" smtClean="0">
                <a:solidFill>
                  <a:srgbClr val="C00000"/>
                </a:solidFill>
              </a:rPr>
              <a:t>HW: Pg. 114/#29-42 – Due Friday</a:t>
            </a:r>
          </a:p>
          <a:p>
            <a:pPr marL="365125" lvl="1" indent="-365125"/>
            <a:r>
              <a:rPr lang="en-US" sz="2400" b="1" dirty="0" smtClean="0">
                <a:solidFill>
                  <a:srgbClr val="165E22"/>
                </a:solidFill>
              </a:rPr>
              <a:t>Quiz FRIDAY</a:t>
            </a:r>
          </a:p>
          <a:p>
            <a:pPr marL="0" lvl="1" indent="0"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 marL="365125" lvl="1" indent="-365125"/>
            <a:endParaRPr lang="en-US" sz="2400" b="1" dirty="0" smtClean="0">
              <a:solidFill>
                <a:srgbClr val="002060"/>
              </a:solidFill>
            </a:endParaRPr>
          </a:p>
          <a:p>
            <a:pPr marL="365125" lvl="1" indent="-365125"/>
            <a:endParaRPr lang="en-US" sz="2400" b="1" dirty="0">
              <a:solidFill>
                <a:srgbClr val="002060"/>
              </a:solidFill>
            </a:endParaRPr>
          </a:p>
          <a:p>
            <a:pPr marL="365125" lvl="1" indent="-365125"/>
            <a:endParaRPr lang="en-US" sz="2400" b="1" dirty="0">
              <a:solidFill>
                <a:srgbClr val="002060"/>
              </a:solidFill>
            </a:endParaRPr>
          </a:p>
          <a:p>
            <a:pPr marL="365125" lvl="1" indent="-365125"/>
            <a:endParaRPr lang="en-US" sz="2400" b="1" dirty="0" smtClean="0">
              <a:solidFill>
                <a:srgbClr val="002060"/>
              </a:solidFill>
            </a:endParaRPr>
          </a:p>
          <a:p>
            <a:pPr marL="365125" lvl="1" indent="-365125"/>
            <a:endParaRPr lang="en-US" sz="2400" b="1" dirty="0" smtClean="0">
              <a:solidFill>
                <a:srgbClr val="002060"/>
              </a:solidFill>
            </a:endParaRPr>
          </a:p>
          <a:p>
            <a:pPr marL="365125" lvl="1" indent="-365125"/>
            <a:endParaRPr lang="en-US" sz="2400" b="1" dirty="0" smtClean="0">
              <a:solidFill>
                <a:srgbClr val="002060"/>
              </a:solidFill>
            </a:endParaRPr>
          </a:p>
          <a:p>
            <a:pPr marL="365125" lvl="1" indent="-365125">
              <a:buNone/>
            </a:pP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121858" name="Picture 2" descr="C:\Users\dstarbu\AppData\Local\Microsoft\Windows\Temporary Internet Files\Content.IE5\G8ERFW2T\MC90038364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718743"/>
            <a:ext cx="2597048" cy="307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85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24000"/>
            <a:ext cx="8610600" cy="5334000"/>
          </a:xfrm>
        </p:spPr>
        <p:txBody>
          <a:bodyPr>
            <a:normAutofit lnSpcReduction="10000"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>
                <a:solidFill>
                  <a:srgbClr val="C00000"/>
                </a:solidFill>
              </a:rPr>
              <a:t>HW: Pg. 114/#29-42 – Due </a:t>
            </a:r>
            <a:r>
              <a:rPr lang="en-US" sz="2400" b="1" dirty="0" smtClean="0">
                <a:solidFill>
                  <a:srgbClr val="C00000"/>
                </a:solidFill>
              </a:rPr>
              <a:t>Friday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165E22"/>
                </a:solidFill>
              </a:rPr>
              <a:t>Quiz Friday – Rational Functions, Domain, Range, Inc., Dec., Interval Notation</a:t>
            </a:r>
            <a:endParaRPr lang="en-US" sz="2400" b="1" dirty="0">
              <a:solidFill>
                <a:srgbClr val="165E22"/>
              </a:solidFill>
            </a:endParaRPr>
          </a:p>
          <a:p>
            <a:r>
              <a:rPr lang="en-US" dirty="0"/>
              <a:t>Group Function Task – Using the graphs to find the following:</a:t>
            </a:r>
          </a:p>
          <a:p>
            <a:pPr lvl="1"/>
            <a:r>
              <a:rPr lang="en-US" dirty="0"/>
              <a:t>Determine if each graph is a FUNCTION and explain how you know.</a:t>
            </a:r>
          </a:p>
          <a:p>
            <a:pPr lvl="1"/>
            <a:r>
              <a:rPr lang="en-US" dirty="0"/>
              <a:t>Complete a table for each function showing </a:t>
            </a:r>
            <a:r>
              <a:rPr lang="en-US" dirty="0" smtClean="0"/>
              <a:t>the </a:t>
            </a:r>
            <a:r>
              <a:rPr lang="en-US" dirty="0"/>
              <a:t>x-intercept(s) and the </a:t>
            </a:r>
            <a:r>
              <a:rPr lang="en-US" dirty="0" smtClean="0"/>
              <a:t>y-intercept(s), the local MAX and MIN points:</a:t>
            </a:r>
            <a:endParaRPr lang="en-US" dirty="0"/>
          </a:p>
          <a:p>
            <a:pPr lvl="1"/>
            <a:r>
              <a:rPr lang="en-US" dirty="0"/>
              <a:t>Find the DOMAIN and RANGE  for each function, and write </a:t>
            </a:r>
            <a:r>
              <a:rPr lang="en-US" dirty="0" smtClean="0"/>
              <a:t>both in </a:t>
            </a:r>
            <a:r>
              <a:rPr lang="en-US" dirty="0"/>
              <a:t>INTERVAL notation</a:t>
            </a:r>
          </a:p>
          <a:p>
            <a:pPr lvl="1"/>
            <a:r>
              <a:rPr lang="en-US" dirty="0" smtClean="0"/>
              <a:t>Using graphs #1and #2, find f(-3) </a:t>
            </a:r>
            <a:r>
              <a:rPr lang="en-US" dirty="0"/>
              <a:t>and </a:t>
            </a:r>
            <a:r>
              <a:rPr lang="en-US" dirty="0" smtClean="0"/>
              <a:t>f(3)</a:t>
            </a:r>
            <a:endParaRPr lang="en-US" dirty="0"/>
          </a:p>
          <a:p>
            <a:pPr lvl="1"/>
            <a:r>
              <a:rPr lang="en-US" dirty="0" smtClean="0"/>
              <a:t>Using graphs #3 and #4, find </a:t>
            </a:r>
            <a:r>
              <a:rPr lang="en-US" dirty="0"/>
              <a:t>‘x’ when f(x) = </a:t>
            </a:r>
            <a:r>
              <a:rPr lang="en-US" dirty="0" smtClean="0"/>
              <a:t>-4 and find </a:t>
            </a:r>
            <a:r>
              <a:rPr lang="en-US" dirty="0"/>
              <a:t>‘x’ when f(x) = 4</a:t>
            </a:r>
            <a:endParaRPr lang="en-US" dirty="0" smtClean="0"/>
          </a:p>
          <a:p>
            <a:pPr lvl="1"/>
            <a:r>
              <a:rPr lang="en-US" dirty="0" smtClean="0"/>
              <a:t>Write an equation for #4</a:t>
            </a:r>
            <a:endParaRPr lang="en-US" dirty="0"/>
          </a:p>
          <a:p>
            <a:pPr marL="457200" lvl="1" indent="0">
              <a:buNone/>
            </a:pPr>
            <a:endParaRPr lang="en-US" b="1" dirty="0">
              <a:solidFill>
                <a:srgbClr val="C00000"/>
              </a:solidFill>
              <a:cs typeface="Aharoni" pitchFamily="2" charset="-79"/>
            </a:endParaRPr>
          </a:p>
          <a:p>
            <a:pPr marL="365125" lvl="1" indent="-365125"/>
            <a:endParaRPr lang="en-US" sz="2400" b="1" dirty="0">
              <a:solidFill>
                <a:srgbClr val="C00000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45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/>
          <a:lstStyle/>
          <a:p>
            <a:r>
              <a:rPr lang="en-US" dirty="0" smtClean="0"/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graph PIECEWISE FUNCTIONS according each function’s DOMAIN and RANGE</a:t>
            </a:r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You need GRAPH PAPER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CW: Pg. 114/#45-50 – </a:t>
            </a:r>
            <a:r>
              <a:rPr lang="en-US" b="1" dirty="0" smtClean="0">
                <a:solidFill>
                  <a:srgbClr val="C00000"/>
                </a:solidFill>
              </a:rPr>
              <a:t>Finish for HW</a:t>
            </a:r>
          </a:p>
        </p:txBody>
      </p:sp>
      <p:pic>
        <p:nvPicPr>
          <p:cNvPr id="121859" name="Picture 3" descr="C:\Users\dstarbu\AppData\Local\Microsoft\Windows\Temporary Internet Files\Content.IE5\DL740V0G\MC90029035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796" y="4114800"/>
            <a:ext cx="3009569" cy="257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35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HW and Binder Due 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763000" cy="487375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HW #1 – </a:t>
            </a:r>
            <a:r>
              <a:rPr lang="en-US" sz="3200" b="1" smtClean="0">
                <a:solidFill>
                  <a:srgbClr val="C00000"/>
                </a:solidFill>
              </a:rPr>
              <a:t>Due Tuesday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r>
              <a:rPr lang="en-US" sz="3200" b="1" dirty="0" smtClean="0"/>
              <a:t>Binder Check – Tuesday September 2</a:t>
            </a:r>
          </a:p>
          <a:p>
            <a:pPr lvl="1"/>
            <a:r>
              <a:rPr lang="en-US" sz="3200" b="1" dirty="0" smtClean="0"/>
              <a:t>Syllabus</a:t>
            </a:r>
          </a:p>
          <a:p>
            <a:pPr lvl="1"/>
            <a:r>
              <a:rPr lang="en-US" sz="3200" b="1" dirty="0" smtClean="0"/>
              <a:t>Sections for; HW, CW, TQA, Notes</a:t>
            </a:r>
          </a:p>
        </p:txBody>
      </p:sp>
      <p:pic>
        <p:nvPicPr>
          <p:cNvPr id="50178" name="Picture 2" descr="C:\Users\dstarbu\AppData\Local\Microsoft\Windows\Temporary Internet Files\Content.IE5\AECW5UFU\MC900217714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038600"/>
            <a:ext cx="3989705" cy="251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72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0010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</a:t>
            </a:r>
            <a:r>
              <a:rPr lang="en-US" b="1" dirty="0" smtClean="0">
                <a:solidFill>
                  <a:srgbClr val="C00000"/>
                </a:solidFill>
              </a:rPr>
              <a:t>114/#45-50 </a:t>
            </a:r>
          </a:p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Students will IDENTIFY Parent Functions and DESCRIBE TRANSLATIONS of functions, MATCHING GRAPHS to SITUATIONS to EQUATIONS</a:t>
            </a:r>
          </a:p>
          <a:p>
            <a:pPr marL="365125" lvl="1" indent="-365125"/>
            <a:r>
              <a:rPr lang="en-US" sz="3200" b="1" dirty="0">
                <a:solidFill>
                  <a:srgbClr val="002060"/>
                </a:solidFill>
              </a:rPr>
              <a:t>CW: Pg. 113/#1-34, 58-63, 69</a:t>
            </a:r>
          </a:p>
          <a:p>
            <a:pPr marL="639445" lvl="2" indent="-365125"/>
            <a:r>
              <a:rPr lang="en-US" sz="3200" b="1" dirty="0">
                <a:solidFill>
                  <a:srgbClr val="002060"/>
                </a:solidFill>
              </a:rPr>
              <a:t>Use YELLOW notes from </a:t>
            </a:r>
            <a:r>
              <a:rPr lang="en-US" sz="3200" b="1" dirty="0" smtClean="0">
                <a:solidFill>
                  <a:srgbClr val="002060"/>
                </a:solidFill>
              </a:rPr>
              <a:t>class</a:t>
            </a:r>
          </a:p>
          <a:p>
            <a:pPr marL="274320" lvl="2" indent="0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HW: Problem Statement from Functions Project Due Thursday</a:t>
            </a:r>
            <a:endParaRPr lang="en-US" sz="3200" b="1" dirty="0">
              <a:solidFill>
                <a:srgbClr val="C00000"/>
              </a:solidFill>
            </a:endParaRPr>
          </a:p>
          <a:p>
            <a:endParaRPr lang="en-US" sz="3200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5" name="Picture 2" descr="C:\Users\dstarbu\AppData\Local\Microsoft\Windows\Temporary Internet Files\Content.IE5\G8ERFW2T\MC90043485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30215">
            <a:off x="6370307" y="274307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64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Find the VERTICAL  and HORIZONTAL asymptotes and HOLES for the function: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029596"/>
              </p:ext>
            </p:extLst>
          </p:nvPr>
        </p:nvGraphicFramePr>
        <p:xfrm>
          <a:off x="1219200" y="3200400"/>
          <a:ext cx="5946263" cy="202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0" name="Equation" r:id="rId3" imgW="1155600" imgH="393480" progId="Equation.DSMT4">
                  <p:embed/>
                </p:oleObj>
              </mc:Choice>
              <mc:Fallback>
                <p:oleObj name="Equation" r:id="rId3" imgW="1155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3200400"/>
                        <a:ext cx="5946263" cy="202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409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24000"/>
            <a:ext cx="8382000" cy="5181600"/>
          </a:xfrm>
        </p:spPr>
        <p:txBody>
          <a:bodyPr>
            <a:normAutofit/>
          </a:bodyPr>
          <a:lstStyle/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3200" b="1" dirty="0" smtClean="0">
                <a:solidFill>
                  <a:srgbClr val="C00000"/>
                </a:solidFill>
              </a:rPr>
              <a:t>HW DUE: </a:t>
            </a:r>
            <a:r>
              <a:rPr lang="en-US" sz="3200" b="1" dirty="0">
                <a:solidFill>
                  <a:srgbClr val="C00000"/>
                </a:solidFill>
              </a:rPr>
              <a:t>Problem Statement from Functions Project 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dirty="0" smtClean="0"/>
              <a:t>Graph </a:t>
            </a:r>
            <a:r>
              <a:rPr lang="en-US" dirty="0"/>
              <a:t>the function f(x) = |x| on your calculator</a:t>
            </a:r>
          </a:p>
          <a:p>
            <a:pPr lvl="1"/>
            <a:r>
              <a:rPr lang="en-US" dirty="0"/>
              <a:t>Describe the graph of f(x) + 5</a:t>
            </a:r>
          </a:p>
          <a:p>
            <a:pPr lvl="1"/>
            <a:r>
              <a:rPr lang="en-US" dirty="0"/>
              <a:t>Describe the Graph of f(x) – 3 </a:t>
            </a:r>
          </a:p>
          <a:p>
            <a:pPr lvl="1"/>
            <a:r>
              <a:rPr lang="en-US" dirty="0"/>
              <a:t>Describe the graph of f(x – 4)</a:t>
            </a:r>
          </a:p>
          <a:p>
            <a:pPr lvl="1"/>
            <a:r>
              <a:rPr lang="en-US" dirty="0"/>
              <a:t>Describe the graph of f(x + 2)</a:t>
            </a:r>
          </a:p>
          <a:p>
            <a:pPr lvl="1"/>
            <a:r>
              <a:rPr lang="en-US" dirty="0"/>
              <a:t>Summarize what you have explored about f(x) +/- k</a:t>
            </a:r>
          </a:p>
          <a:p>
            <a:pPr lvl="1"/>
            <a:r>
              <a:rPr lang="en-US" dirty="0"/>
              <a:t>Summarize what you have explored about f(x+/- k</a:t>
            </a:r>
            <a:r>
              <a:rPr lang="en-US" dirty="0" smtClean="0"/>
              <a:t>)</a:t>
            </a:r>
          </a:p>
          <a:p>
            <a:pPr lvl="1"/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  <a:endParaRPr lang="en-US" sz="3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125" lvl="1" indent="-365125"/>
            <a:r>
              <a:rPr lang="en-US" sz="2400" b="1" dirty="0" smtClean="0">
                <a:solidFill>
                  <a:srgbClr val="C00000"/>
                </a:solidFill>
              </a:rPr>
              <a:t>HW: PROJECT Process</a:t>
            </a:r>
            <a:endParaRPr lang="en-US" sz="2400" b="1" dirty="0">
              <a:solidFill>
                <a:srgbClr val="C00000"/>
              </a:solidFill>
            </a:endParaRPr>
          </a:p>
          <a:p>
            <a:pPr marL="639445" lvl="2" indent="-365125"/>
            <a:r>
              <a:rPr lang="en-US" b="1" u="sng" dirty="0" smtClean="0">
                <a:solidFill>
                  <a:srgbClr val="C00000"/>
                </a:solidFill>
              </a:rPr>
              <a:t>Due </a:t>
            </a:r>
            <a:r>
              <a:rPr lang="en-US" b="1" u="sng" dirty="0">
                <a:solidFill>
                  <a:srgbClr val="C00000"/>
                </a:solidFill>
              </a:rPr>
              <a:t>FRIDAY, OCTOBER 24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11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an equation for each translation of f(x) = |x|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0600" cy="5029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Shifted 8 units LEFT and 2 units UP</a:t>
            </a:r>
          </a:p>
          <a:p>
            <a:r>
              <a:rPr lang="en-US" sz="3200" dirty="0" smtClean="0"/>
              <a:t>Shifted 6 units DOWN and 6 units RIGHT</a:t>
            </a:r>
          </a:p>
          <a:p>
            <a:r>
              <a:rPr lang="en-US" sz="3200" dirty="0" smtClean="0"/>
              <a:t>Shifted 10 units DOWN</a:t>
            </a:r>
          </a:p>
          <a:p>
            <a:r>
              <a:rPr lang="en-US" sz="3200" dirty="0" smtClean="0"/>
              <a:t>Vertex at (-5, 3)</a:t>
            </a:r>
          </a:p>
          <a:p>
            <a:r>
              <a:rPr lang="en-US" sz="3200" dirty="0" smtClean="0"/>
              <a:t>Vertex at (7, -7)</a:t>
            </a:r>
          </a:p>
          <a:p>
            <a:r>
              <a:rPr lang="en-US" sz="3200" dirty="0" smtClean="0"/>
              <a:t>WIDER, shifted 6 units LEFT, 1 unit DOWN</a:t>
            </a:r>
          </a:p>
          <a:p>
            <a:r>
              <a:rPr lang="en-US" sz="3200" dirty="0" smtClean="0"/>
              <a:t>REFLECTED over x, shifted 3 units UP and 2 units RIGHT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9781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POP 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153400" cy="4949952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HW: Functions Project – Due Friday Oct. 24</a:t>
            </a:r>
          </a:p>
          <a:p>
            <a:r>
              <a:rPr lang="en-US" dirty="0" smtClean="0"/>
              <a:t>Find the VERTICAL and HORIZONTAL Asymptotes and/or HOLES for the functions </a:t>
            </a:r>
          </a:p>
          <a:p>
            <a:r>
              <a:rPr lang="en-US" dirty="0" smtClean="0"/>
              <a:t>SKETCH the function, be sure to scale </a:t>
            </a:r>
            <a:r>
              <a:rPr lang="en-US" smtClean="0"/>
              <a:t>the sketch:</a:t>
            </a:r>
            <a:endParaRPr lang="en-US" dirty="0" smtClean="0"/>
          </a:p>
          <a:p>
            <a:r>
              <a:rPr lang="en-US" dirty="0" smtClean="0"/>
              <a:t>Write the DOMAIN and the RANGE in INTERVAL NOTATION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		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	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836838"/>
              </p:ext>
            </p:extLst>
          </p:nvPr>
        </p:nvGraphicFramePr>
        <p:xfrm>
          <a:off x="1219200" y="3276600"/>
          <a:ext cx="2966884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145" name="Equation" r:id="rId3" imgW="901440" imgH="393480" progId="Equation.DSMT4">
                  <p:embed/>
                </p:oleObj>
              </mc:Choice>
              <mc:Fallback>
                <p:oleObj name="Equation" r:id="rId3" imgW="901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3276600"/>
                        <a:ext cx="2966884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038020"/>
              </p:ext>
            </p:extLst>
          </p:nvPr>
        </p:nvGraphicFramePr>
        <p:xfrm>
          <a:off x="990600" y="4953000"/>
          <a:ext cx="365022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146" name="Equation" r:id="rId5" imgW="1257120" imgH="393480" progId="Equation.DSMT4">
                  <p:embed/>
                </p:oleObj>
              </mc:Choice>
              <mc:Fallback>
                <p:oleObj name="Equation" r:id="rId5" imgW="12571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600" y="4953000"/>
                        <a:ext cx="3650225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261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76200"/>
            <a:ext cx="7467600" cy="1143000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219200"/>
            <a:ext cx="8382000" cy="5486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102/ #9-34 </a:t>
            </a:r>
            <a:r>
              <a:rPr lang="en-US" b="1" dirty="0" smtClean="0">
                <a:solidFill>
                  <a:srgbClr val="C00000"/>
                </a:solidFill>
              </a:rPr>
              <a:t>Be </a:t>
            </a:r>
            <a:r>
              <a:rPr lang="en-US" b="1" dirty="0">
                <a:solidFill>
                  <a:srgbClr val="C00000"/>
                </a:solidFill>
              </a:rPr>
              <a:t>sure to complete graphs on GRAPH PAPER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Copy </a:t>
            </a:r>
            <a:r>
              <a:rPr lang="en-US" b="1" dirty="0">
                <a:solidFill>
                  <a:srgbClr val="002060"/>
                </a:solidFill>
              </a:rPr>
              <a:t>CLASS OBJECTIVE in CW Section of your Binder:</a:t>
            </a:r>
          </a:p>
          <a:p>
            <a:pPr marL="0" indent="0" algn="ctr">
              <a:buNone/>
            </a:pPr>
            <a:r>
              <a:rPr lang="en-US" b="1" i="1" dirty="0">
                <a:latin typeface="Aharoni" pitchFamily="2" charset="-79"/>
                <a:cs typeface="Aharoni" pitchFamily="2" charset="-79"/>
              </a:rPr>
              <a:t>Students will </a:t>
            </a: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ANALYZE </a:t>
            </a:r>
            <a:r>
              <a:rPr lang="en-US" b="1" i="1" dirty="0">
                <a:latin typeface="Aharoni" pitchFamily="2" charset="-79"/>
                <a:cs typeface="Aharoni" pitchFamily="2" charset="-79"/>
              </a:rPr>
              <a:t>functions </a:t>
            </a: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and IDENTIFY </a:t>
            </a:r>
            <a:r>
              <a:rPr lang="en-US" b="1" i="1" dirty="0">
                <a:latin typeface="Aharoni" pitchFamily="2" charset="-79"/>
                <a:cs typeface="Aharoni" pitchFamily="2" charset="-79"/>
              </a:rPr>
              <a:t>various characteristics </a:t>
            </a: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of functions, including</a:t>
            </a:r>
            <a:r>
              <a:rPr lang="en-US" b="1" i="1" dirty="0">
                <a:latin typeface="Aharoni" pitchFamily="2" charset="-79"/>
                <a:cs typeface="Aharoni" pitchFamily="2" charset="-79"/>
              </a:rPr>
              <a:t>: </a:t>
            </a: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Domain, Range, </a:t>
            </a:r>
            <a:r>
              <a:rPr lang="en-US" b="1" i="1" dirty="0" err="1" smtClean="0">
                <a:latin typeface="Aharoni" pitchFamily="2" charset="-79"/>
                <a:cs typeface="Aharoni" pitchFamily="2" charset="-79"/>
              </a:rPr>
              <a:t>Boundedness</a:t>
            </a:r>
            <a:r>
              <a:rPr lang="en-US" b="1" i="1" dirty="0">
                <a:latin typeface="Aharoni" pitchFamily="2" charset="-79"/>
                <a:cs typeface="Aharoni" pitchFamily="2" charset="-79"/>
              </a:rPr>
              <a:t>, </a:t>
            </a: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Extremes, Symmetry.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165E22"/>
                </a:solidFill>
                <a:cs typeface="Aharoni" pitchFamily="2" charset="-79"/>
              </a:rPr>
              <a:t>CW: Complete Pg. 102/ #35-46 with your </a:t>
            </a:r>
            <a:r>
              <a:rPr lang="en-US" b="1" dirty="0" smtClean="0">
                <a:solidFill>
                  <a:srgbClr val="165E22"/>
                </a:solidFill>
                <a:cs typeface="Aharoni" pitchFamily="2" charset="-79"/>
              </a:rPr>
              <a:t>group</a:t>
            </a:r>
            <a:endParaRPr lang="en-US" b="1" dirty="0" smtClean="0">
              <a:solidFill>
                <a:srgbClr val="002060"/>
              </a:solidFill>
              <a:latin typeface="+mj-lt"/>
              <a:cs typeface="Aharoni" pitchFamily="2" charset="-79"/>
            </a:endParaRPr>
          </a:p>
          <a:p>
            <a:r>
              <a:rPr lang="en-US" b="1" i="1" dirty="0">
                <a:solidFill>
                  <a:srgbClr val="7030A0"/>
                </a:solidFill>
              </a:rPr>
              <a:t>Tuesday – Modified half-day schedule – Check lists in main hall for your location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05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are CORNELL NOTES and WHY should we use them?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600200"/>
            <a:ext cx="7010400" cy="5257800"/>
          </a:xfrm>
        </p:spPr>
      </p:pic>
    </p:spTree>
    <p:extLst>
      <p:ext uri="{BB962C8B-B14F-4D97-AF65-F5344CB8AC3E}">
        <p14:creationId xmlns:p14="http://schemas.microsoft.com/office/powerpoint/2010/main" val="54139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152400"/>
            <a:ext cx="7467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What do Cornell Notes look like?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013159"/>
            <a:ext cx="4419600" cy="5700044"/>
          </a:xfrm>
        </p:spPr>
      </p:pic>
    </p:spTree>
    <p:extLst>
      <p:ext uri="{BB962C8B-B14F-4D97-AF65-F5344CB8AC3E}">
        <p14:creationId xmlns:p14="http://schemas.microsoft.com/office/powerpoint/2010/main" val="75972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  <a:r>
              <a:rPr lang="en-US" dirty="0" smtClean="0"/>
              <a:t> – Solving Equations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/>
          <a:lstStyle/>
          <a:p>
            <a:r>
              <a:rPr lang="en-US" sz="3600" dirty="0" smtClean="0"/>
              <a:t> Yellow </a:t>
            </a:r>
            <a:r>
              <a:rPr lang="en-US" sz="3600" dirty="0"/>
              <a:t>Page paper </a:t>
            </a:r>
            <a:r>
              <a:rPr lang="en-US" sz="3600" dirty="0" smtClean="0"/>
              <a:t>ONLY</a:t>
            </a:r>
          </a:p>
          <a:p>
            <a:r>
              <a:rPr lang="en-US" sz="3600" dirty="0" smtClean="0"/>
              <a:t> Kept in NOTE section of your binder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pic>
        <p:nvPicPr>
          <p:cNvPr id="51202" name="Picture 2" descr="C:\Users\dstarbu\AppData\Local\Microsoft\Windows\Temporary Internet Files\Content.IE5\AECW5UFU\MC900382613[1].jpg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048000"/>
            <a:ext cx="35814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57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1142" y="641555"/>
            <a:ext cx="7010400" cy="91510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Pre-Calculus – Per. 2, 7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828800"/>
            <a:ext cx="8382000" cy="50292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latin typeface="Arial Black" pitchFamily="34" charset="0"/>
                <a:cs typeface="Aharoni" pitchFamily="2" charset="-79"/>
              </a:rPr>
              <a:t>ODD vs. EVEN f(x)</a:t>
            </a:r>
          </a:p>
          <a:p>
            <a:pPr algn="ctr"/>
            <a:endParaRPr lang="en-US" sz="2800" b="1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Copy the CLASS OBJECTIVE in the CW section of your binder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HW: Pg. 103/ #47-66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Project: Functions – Due MONDAY OCT. 1</a:t>
            </a:r>
          </a:p>
          <a:p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TEST CORRECTIONS Due Monday, 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  Oct. 1 - 3 p.m.</a:t>
            </a:r>
          </a:p>
          <a:p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EXIT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: Domain, Range, Increase, Decrease, MAX, MIN, Intercepts</a:t>
            </a:r>
          </a:p>
          <a:p>
            <a:endParaRPr lang="en-US" sz="2800" b="1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9219" name="Picture 3" descr="C:\Users\dstarbu\AppData\Local\Microsoft\Windows\Temporary Internet Files\Content.IE5\382GYQO9\MP90038575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16" y="76200"/>
            <a:ext cx="1823357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dstarbu\AppData\Local\Microsoft\Windows\Temporary Internet Files\Content.IE5\382GYQO9\MP90038575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227" y="76200"/>
            <a:ext cx="1850571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44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22484"/>
            <a:ext cx="7467600" cy="5635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How to set up your assignment heading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516" y="1447800"/>
            <a:ext cx="8458200" cy="514189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All assignments should be completed on college-ruled notebook paper or graph paper, using pencil or BLUE or BLACK ink only. POW’s and Projects should be typed, single spaced, using a 12-font size OR written in blue or black ink on college-ruled notebook paper.</a:t>
            </a:r>
          </a:p>
          <a:p>
            <a:r>
              <a:rPr lang="en-US" dirty="0" smtClean="0"/>
              <a:t>When completing any homework, classwork or project assignment, the following heading information should be on your paper:</a:t>
            </a:r>
          </a:p>
          <a:p>
            <a:pPr algn="ctr"/>
            <a:r>
              <a:rPr lang="en-US" dirty="0" smtClean="0"/>
              <a:t>Your First and Last Name</a:t>
            </a:r>
          </a:p>
          <a:p>
            <a:pPr algn="ctr"/>
            <a:r>
              <a:rPr lang="en-US" dirty="0" smtClean="0"/>
              <a:t>Date (August 26, 2014; </a:t>
            </a:r>
            <a:r>
              <a:rPr lang="en-US" dirty="0" err="1" smtClean="0"/>
              <a:t>mo</a:t>
            </a:r>
            <a:r>
              <a:rPr lang="en-US" dirty="0" smtClean="0"/>
              <a:t>/day/</a:t>
            </a:r>
            <a:r>
              <a:rPr lang="en-US" dirty="0" err="1" smtClean="0"/>
              <a:t>yr</a:t>
            </a:r>
            <a:r>
              <a:rPr lang="en-US" dirty="0" smtClean="0"/>
              <a:t>)</a:t>
            </a:r>
          </a:p>
          <a:p>
            <a:pPr algn="ctr"/>
            <a:r>
              <a:rPr lang="en-US" dirty="0" smtClean="0"/>
              <a:t>Class/Period</a:t>
            </a:r>
            <a:endParaRPr lang="en-US" dirty="0"/>
          </a:p>
          <a:p>
            <a:pPr algn="ctr"/>
            <a:r>
              <a:rPr lang="en-US" dirty="0" smtClean="0"/>
              <a:t>Assignment Title (Page #, Problem #’s)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No Heading = No Grade</a:t>
            </a:r>
          </a:p>
          <a:p>
            <a:pPr algn="ctr"/>
            <a:endParaRPr lang="en-US" dirty="0"/>
          </a:p>
        </p:txBody>
      </p:sp>
      <p:pic>
        <p:nvPicPr>
          <p:cNvPr id="2052" name="Picture 4" descr="C:\Users\dstarbu\AppData\Local\Microsoft\Windows\Temporary Internet Files\Content.IE5\IZBTUQPK\MC90021206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67600" y="196066"/>
            <a:ext cx="1263480" cy="1036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47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Learning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b="1" i="1" dirty="0" smtClean="0"/>
              <a:t>Students will analyze and categorize function TABLES, GRAPHS and EQUATIONS</a:t>
            </a:r>
          </a:p>
          <a:p>
            <a:endParaRPr lang="en-US" sz="3600" b="1" i="1" dirty="0"/>
          </a:p>
          <a:p>
            <a:r>
              <a:rPr lang="en-US" sz="3600" b="1" i="1" dirty="0" smtClean="0"/>
              <a:t>CW: Complete Pg. 81/ #1-10</a:t>
            </a:r>
          </a:p>
          <a:p>
            <a:pPr marL="0" indent="0">
              <a:buNone/>
            </a:pPr>
            <a:r>
              <a:rPr lang="en-US" sz="3600" b="1" i="1" dirty="0"/>
              <a:t> </a:t>
            </a:r>
            <a:r>
              <a:rPr lang="en-US" sz="3600" b="1" i="1" dirty="0" smtClean="0"/>
              <a:t>  with your group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rgbClr val="C00000"/>
                </a:solidFill>
              </a:rPr>
              <a:t>HW: Pg. 82/ #11-18, 20-24</a:t>
            </a:r>
          </a:p>
          <a:p>
            <a:pPr marL="0" indent="0">
              <a:buNone/>
            </a:pPr>
            <a:r>
              <a:rPr lang="en-US" sz="3600" b="1" dirty="0" smtClean="0">
                <a:solidFill>
                  <a:srgbClr val="C00000"/>
                </a:solidFill>
              </a:rPr>
              <a:t>Due MONDAY 9/9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52227" name="Picture 3" descr="C:\Users\dstarbu\AppData\Local\Microsoft\Windows\Temporary Internet Files\Content.IE5\WTZ3S8M0\MC9000788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6" y="4456760"/>
            <a:ext cx="2619374" cy="244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74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Pre-Calculus – EXIT 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914400"/>
            <a:ext cx="8610600" cy="579120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US" sz="5800" b="1" dirty="0" smtClean="0"/>
              <a:t>Solve for ‘x’:</a:t>
            </a:r>
          </a:p>
          <a:p>
            <a:pPr marL="0" indent="0">
              <a:buNone/>
            </a:pPr>
            <a:endParaRPr lang="en-US" sz="3400" dirty="0" smtClean="0"/>
          </a:p>
          <a:p>
            <a:r>
              <a:rPr lang="en-US" sz="5900" dirty="0" smtClean="0"/>
              <a:t>1.</a:t>
            </a:r>
          </a:p>
          <a:p>
            <a:endParaRPr lang="en-US" sz="5900" dirty="0"/>
          </a:p>
          <a:p>
            <a:pPr marL="0" indent="0">
              <a:buNone/>
            </a:pPr>
            <a:endParaRPr lang="en-US" sz="5900" dirty="0" smtClean="0"/>
          </a:p>
          <a:p>
            <a:pPr marL="0" indent="0">
              <a:buNone/>
            </a:pPr>
            <a:endParaRPr lang="en-US" sz="5900" dirty="0"/>
          </a:p>
          <a:p>
            <a:r>
              <a:rPr lang="en-US" sz="5900" dirty="0" smtClean="0"/>
              <a:t>2.</a:t>
            </a:r>
          </a:p>
          <a:p>
            <a:endParaRPr lang="en-US" sz="5900" dirty="0" smtClean="0"/>
          </a:p>
          <a:p>
            <a:endParaRPr lang="en-US" sz="5900" dirty="0" smtClean="0"/>
          </a:p>
          <a:p>
            <a:pPr marL="0" indent="0">
              <a:buNone/>
            </a:pPr>
            <a:endParaRPr lang="en-US" sz="5900" dirty="0" smtClean="0"/>
          </a:p>
          <a:p>
            <a:r>
              <a:rPr lang="en-US" sz="7400" b="1" dirty="0" smtClean="0"/>
              <a:t>3.	16(.88)</a:t>
            </a:r>
            <a:r>
              <a:rPr lang="en-US" sz="7400" b="1" baseline="30000" dirty="0" smtClean="0"/>
              <a:t>x</a:t>
            </a:r>
            <a:r>
              <a:rPr lang="en-US" sz="7400" b="1" dirty="0" smtClean="0"/>
              <a:t> = 5.754</a:t>
            </a:r>
          </a:p>
          <a:p>
            <a:pPr marL="0" indent="0">
              <a:buNone/>
            </a:pPr>
            <a:endParaRPr lang="en-US" sz="5900" dirty="0"/>
          </a:p>
          <a:p>
            <a:endParaRPr lang="en-US" sz="5900" dirty="0" smtClean="0"/>
          </a:p>
          <a:p>
            <a:pPr marL="0" indent="0">
              <a:buNone/>
            </a:pPr>
            <a:r>
              <a:rPr lang="en-US" sz="5900" b="1" dirty="0" smtClean="0"/>
              <a:t>Q. #4, 5 – Solve for X and Y:</a:t>
            </a:r>
          </a:p>
          <a:p>
            <a:pPr marL="0" indent="0">
              <a:buNone/>
            </a:pPr>
            <a:endParaRPr lang="en-US" sz="5900" dirty="0" smtClean="0"/>
          </a:p>
          <a:p>
            <a:r>
              <a:rPr lang="en-US" sz="5900" dirty="0" smtClean="0"/>
              <a:t>4.</a:t>
            </a:r>
            <a:r>
              <a:rPr lang="en-US" sz="5900" dirty="0"/>
              <a:t>	</a:t>
            </a:r>
            <a:r>
              <a:rPr lang="en-US" sz="5900" b="1" dirty="0" smtClean="0"/>
              <a:t>3x + 2y = 19		5.	y = </a:t>
            </a:r>
            <a:r>
              <a:rPr lang="en-US" sz="5900" b="1" dirty="0"/>
              <a:t>3x  –  </a:t>
            </a:r>
            <a:r>
              <a:rPr lang="en-US" sz="5900" b="1" dirty="0" smtClean="0"/>
              <a:t>4</a:t>
            </a:r>
          </a:p>
          <a:p>
            <a:pPr marL="365760" lvl="1" indent="0">
              <a:buNone/>
            </a:pPr>
            <a:r>
              <a:rPr lang="en-US" sz="5900" b="1" dirty="0"/>
              <a:t>	</a:t>
            </a:r>
            <a:r>
              <a:rPr lang="en-US" sz="5900" b="1" dirty="0" smtClean="0"/>
              <a:t>5x – 7y = 42			2x + 5y = 31</a:t>
            </a:r>
            <a:endParaRPr lang="en-US" sz="5900" b="1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809551"/>
              </p:ext>
            </p:extLst>
          </p:nvPr>
        </p:nvGraphicFramePr>
        <p:xfrm>
          <a:off x="1219200" y="1374436"/>
          <a:ext cx="3281926" cy="987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710" name="Equation" r:id="rId3" imgW="1307880" imgH="393480" progId="Equation.DSMT4">
                  <p:embed/>
                </p:oleObj>
              </mc:Choice>
              <mc:Fallback>
                <p:oleObj name="Equation" r:id="rId3" imgW="1307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219200" y="1374436"/>
                        <a:ext cx="3281926" cy="9877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143000"/>
            <a:ext cx="3069400" cy="3069400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60281"/>
              </p:ext>
            </p:extLst>
          </p:nvPr>
        </p:nvGraphicFramePr>
        <p:xfrm>
          <a:off x="1371600" y="2514600"/>
          <a:ext cx="2911331" cy="96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711" name="Equation" r:id="rId4" imgW="1193760" imgH="393480" progId="Equation.DSMT4">
                  <p:embed/>
                </p:oleObj>
              </mc:Choice>
              <mc:Fallback>
                <p:oleObj name="Equation" r:id="rId4" imgW="1193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371600" y="2514600"/>
                        <a:ext cx="2911331" cy="960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96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Per. 1,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 DUE: Pg</a:t>
            </a:r>
            <a:r>
              <a:rPr lang="en-US" b="1" dirty="0">
                <a:solidFill>
                  <a:srgbClr val="C00000"/>
                </a:solidFill>
              </a:rPr>
              <a:t>. 82/ #11-18, </a:t>
            </a:r>
            <a:r>
              <a:rPr lang="en-US" b="1" dirty="0" smtClean="0">
                <a:solidFill>
                  <a:srgbClr val="C00000"/>
                </a:solidFill>
              </a:rPr>
              <a:t>20-24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Complete the EXPLORATION #1, Pg. 93 with your group</a:t>
            </a:r>
            <a:endParaRPr lang="en-US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sz="4000" b="1" i="1" dirty="0"/>
          </a:p>
        </p:txBody>
      </p:sp>
      <p:pic>
        <p:nvPicPr>
          <p:cNvPr id="4" name="Picture 3" descr="C:\Users\dstarbu\AppData\Local\Microsoft\Windows\Temporary Internet Files\Content.IE5\2PUEW0UN\MP900442177[2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95600"/>
            <a:ext cx="4631513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47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4873752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HW </a:t>
            </a:r>
            <a:r>
              <a:rPr lang="en-US" b="1" dirty="0" smtClean="0">
                <a:solidFill>
                  <a:srgbClr val="C00000"/>
                </a:solidFill>
              </a:rPr>
              <a:t>DUE: </a:t>
            </a:r>
            <a:r>
              <a:rPr lang="en-US" b="1" dirty="0">
                <a:solidFill>
                  <a:srgbClr val="C00000"/>
                </a:solidFill>
              </a:rPr>
              <a:t>Pg. 83/ #29-38, 47-49, 54, </a:t>
            </a:r>
            <a:r>
              <a:rPr lang="en-US" b="1" dirty="0" smtClean="0">
                <a:solidFill>
                  <a:srgbClr val="C00000"/>
                </a:solidFill>
              </a:rPr>
              <a:t>57-60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TEST Corrections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Complete f(x) worksheet with your group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Copy CLASS OBJECTIVE in CW Section of your Binder:</a:t>
            </a:r>
          </a:p>
          <a:p>
            <a:pPr marL="0" indent="0">
              <a:buNone/>
            </a:pPr>
            <a:r>
              <a:rPr lang="en-US" sz="3500" b="1" i="1" dirty="0" smtClean="0">
                <a:latin typeface="Aharoni" pitchFamily="2" charset="-79"/>
                <a:cs typeface="Aharoni" pitchFamily="2" charset="-79"/>
              </a:rPr>
              <a:t>Students will analyze function behavior and identify points of discontinuity. </a:t>
            </a:r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HW: Pg. 102/ #9-34 Due TUESDAY Be sure to complete graphs on GRAPH PAPER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57346" name="Picture 2" descr="C:\Users\dstarbu\AppData\Local\Microsoft\Windows\Temporary Internet Files\Content.IE5\AECW5UFU\MC900241613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57200"/>
            <a:ext cx="1751990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05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HW DUE MONDAY: </a:t>
            </a:r>
            <a:r>
              <a:rPr lang="en-US" b="1" dirty="0">
                <a:solidFill>
                  <a:srgbClr val="C00000"/>
                </a:solidFill>
                <a:cs typeface="Aharoni" pitchFamily="2" charset="-79"/>
              </a:rPr>
              <a:t>Pg. 81/ Quick Review; 103/ #</a:t>
            </a:r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55-62</a:t>
            </a:r>
          </a:p>
          <a:p>
            <a:r>
              <a:rPr lang="en-US" b="1" dirty="0" smtClean="0">
                <a:solidFill>
                  <a:srgbClr val="003300"/>
                </a:solidFill>
                <a:cs typeface="Aharoni" pitchFamily="2" charset="-79"/>
              </a:rPr>
              <a:t>Quiz TODAY</a:t>
            </a:r>
          </a:p>
          <a:p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Asymptotes</a:t>
            </a:r>
          </a:p>
          <a:p>
            <a:endParaRPr lang="en-US" b="1" dirty="0">
              <a:solidFill>
                <a:srgbClr val="002060"/>
              </a:solidFill>
              <a:cs typeface="Aharoni" pitchFamily="2" charset="-79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1.				2.</a:t>
            </a:r>
          </a:p>
          <a:p>
            <a:pPr marL="0" indent="0">
              <a:buNone/>
            </a:pPr>
            <a:endParaRPr lang="en-US" b="1" dirty="0" smtClean="0">
              <a:solidFill>
                <a:srgbClr val="002060"/>
              </a:solidFill>
              <a:cs typeface="Aharoni" pitchFamily="2" charset="-79"/>
            </a:endParaRPr>
          </a:p>
          <a:p>
            <a:pPr marL="0" indent="0">
              <a:buNone/>
            </a:pPr>
            <a:endParaRPr lang="en-US" b="1" dirty="0" smtClean="0">
              <a:solidFill>
                <a:srgbClr val="002060"/>
              </a:solidFill>
              <a:cs typeface="Aharoni" pitchFamily="2" charset="-79"/>
            </a:endParaRPr>
          </a:p>
          <a:p>
            <a:pPr marL="0" indent="0">
              <a:buNone/>
            </a:pPr>
            <a:endParaRPr lang="en-US" b="1" dirty="0">
              <a:solidFill>
                <a:srgbClr val="002060"/>
              </a:solidFill>
              <a:cs typeface="Aharoni" pitchFamily="2" charset="-79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3.				4.			</a:t>
            </a:r>
            <a:endParaRPr lang="en-US" b="1" dirty="0">
              <a:solidFill>
                <a:srgbClr val="002060"/>
              </a:solidFill>
              <a:cs typeface="Aharoni" pitchFamily="2" charset="-79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825410"/>
              </p:ext>
            </p:extLst>
          </p:nvPr>
        </p:nvGraphicFramePr>
        <p:xfrm>
          <a:off x="1219200" y="3536950"/>
          <a:ext cx="1993081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60" name="Equation" r:id="rId3" imgW="888840" imgH="393480" progId="Equation.DSMT4">
                  <p:embed/>
                </p:oleObj>
              </mc:Choice>
              <mc:Fallback>
                <p:oleObj name="Equation" r:id="rId3" imgW="8888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3536950"/>
                        <a:ext cx="1993081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884781"/>
              </p:ext>
            </p:extLst>
          </p:nvPr>
        </p:nvGraphicFramePr>
        <p:xfrm>
          <a:off x="4800600" y="3276600"/>
          <a:ext cx="210935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61" name="Equation" r:id="rId5" imgW="736560" imgH="419040" progId="Equation.DSMT4">
                  <p:embed/>
                </p:oleObj>
              </mc:Choice>
              <mc:Fallback>
                <p:oleObj name="Equation" r:id="rId5" imgW="7365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00600" y="3276600"/>
                        <a:ext cx="2109355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726107"/>
              </p:ext>
            </p:extLst>
          </p:nvPr>
        </p:nvGraphicFramePr>
        <p:xfrm>
          <a:off x="4724400" y="5181600"/>
          <a:ext cx="2790313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62" name="Equation" r:id="rId7" imgW="1244520" imgH="393480" progId="Equation.DSMT4">
                  <p:embed/>
                </p:oleObj>
              </mc:Choice>
              <mc:Fallback>
                <p:oleObj name="Equation" r:id="rId7" imgW="12445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24400" y="5181600"/>
                        <a:ext cx="2790313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631025"/>
              </p:ext>
            </p:extLst>
          </p:nvPr>
        </p:nvGraphicFramePr>
        <p:xfrm>
          <a:off x="1219200" y="5105400"/>
          <a:ext cx="23812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63" name="Equation" r:id="rId9" imgW="952200" imgH="419040" progId="Equation.DSMT4">
                  <p:embed/>
                </p:oleObj>
              </mc:Choice>
              <mc:Fallback>
                <p:oleObj name="Equation" r:id="rId9" imgW="9522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19200" y="5105400"/>
                        <a:ext cx="23812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733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066800"/>
            <a:ext cx="8763000" cy="57912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Project Due at FINAL EXAM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Find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the VERTICAL and HORIZONTAL  ASYMPTOTES or HOLES for each: </a:t>
            </a:r>
            <a:endParaRPr lang="en-US" b="1" dirty="0" smtClean="0">
              <a:solidFill>
                <a:schemeClr val="bg2">
                  <a:lumMod val="10000"/>
                </a:schemeClr>
              </a:solidFill>
              <a:cs typeface="Aharoni" pitchFamily="2" charset="-79"/>
            </a:endParaRPr>
          </a:p>
          <a:p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1.				2</a:t>
            </a:r>
            <a:r>
              <a:rPr lang="en-US" sz="2800" dirty="0"/>
              <a:t>.	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3.				4.</a:t>
            </a:r>
          </a:p>
          <a:p>
            <a:pPr marL="0" indent="0">
              <a:buNone/>
            </a:pPr>
            <a:r>
              <a:rPr lang="en-US" sz="2800" dirty="0"/>
              <a:t>	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5.			</a:t>
            </a:r>
            <a:r>
              <a:rPr lang="en-US" sz="2800" dirty="0"/>
              <a:t>	</a:t>
            </a:r>
            <a:r>
              <a:rPr lang="en-US" sz="2800" dirty="0" smtClean="0"/>
              <a:t>6</a:t>
            </a:r>
            <a:r>
              <a:rPr lang="en-US" sz="2800" dirty="0"/>
              <a:t>.	</a:t>
            </a:r>
          </a:p>
          <a:p>
            <a:pPr marL="0" indent="0">
              <a:buNone/>
            </a:pPr>
            <a:endParaRPr lang="en-US" sz="2800" b="1" i="1" dirty="0" smtClean="0">
              <a:solidFill>
                <a:srgbClr val="003300"/>
              </a:solidFill>
            </a:endParaRPr>
          </a:p>
          <a:p>
            <a:pPr marL="0" indent="0">
              <a:buNone/>
            </a:pPr>
            <a:endParaRPr lang="en-US" sz="2800" b="1" i="1" dirty="0">
              <a:solidFill>
                <a:srgbClr val="0033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584246"/>
              </p:ext>
            </p:extLst>
          </p:nvPr>
        </p:nvGraphicFramePr>
        <p:xfrm>
          <a:off x="914400" y="2743200"/>
          <a:ext cx="1752600" cy="765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99" name="Equation" r:id="rId3" imgW="901440" imgH="393480" progId="Equation.DSMT4">
                  <p:embed/>
                </p:oleObj>
              </mc:Choice>
              <mc:Fallback>
                <p:oleObj name="Equation" r:id="rId3" imgW="901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00" y="2743200"/>
                        <a:ext cx="1752600" cy="765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929627"/>
              </p:ext>
            </p:extLst>
          </p:nvPr>
        </p:nvGraphicFramePr>
        <p:xfrm>
          <a:off x="4648200" y="2667000"/>
          <a:ext cx="186567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0" name="Equation" r:id="rId5" imgW="876240" imgH="393480" progId="Equation.DSMT4">
                  <p:embed/>
                </p:oleObj>
              </mc:Choice>
              <mc:Fallback>
                <p:oleObj name="Equation" r:id="rId5" imgW="8762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8200" y="2667000"/>
                        <a:ext cx="186567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603185"/>
              </p:ext>
            </p:extLst>
          </p:nvPr>
        </p:nvGraphicFramePr>
        <p:xfrm>
          <a:off x="914400" y="3657600"/>
          <a:ext cx="1752600" cy="835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1" name="Equation" r:id="rId7" imgW="825480" imgH="393480" progId="Equation.DSMT4">
                  <p:embed/>
                </p:oleObj>
              </mc:Choice>
              <mc:Fallback>
                <p:oleObj name="Equation" r:id="rId7" imgW="8254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400" y="3657600"/>
                        <a:ext cx="1752600" cy="835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966061"/>
              </p:ext>
            </p:extLst>
          </p:nvPr>
        </p:nvGraphicFramePr>
        <p:xfrm>
          <a:off x="4419600" y="3810000"/>
          <a:ext cx="2667000" cy="758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2" name="Equation" r:id="rId9" imgW="1384200" imgH="393480" progId="Equation.DSMT4">
                  <p:embed/>
                </p:oleObj>
              </mc:Choice>
              <mc:Fallback>
                <p:oleObj name="Equation" r:id="rId9" imgW="1384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19600" y="3810000"/>
                        <a:ext cx="2667000" cy="758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852214"/>
              </p:ext>
            </p:extLst>
          </p:nvPr>
        </p:nvGraphicFramePr>
        <p:xfrm>
          <a:off x="4495800" y="4800600"/>
          <a:ext cx="244536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3" name="Equation" r:id="rId11" imgW="1193760" imgH="393480" progId="Equation.DSMT4">
                  <p:embed/>
                </p:oleObj>
              </mc:Choice>
              <mc:Fallback>
                <p:oleObj name="Equation" r:id="rId11" imgW="1193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95800" y="4800600"/>
                        <a:ext cx="2445365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919235"/>
              </p:ext>
            </p:extLst>
          </p:nvPr>
        </p:nvGraphicFramePr>
        <p:xfrm>
          <a:off x="838200" y="4800600"/>
          <a:ext cx="1988127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4" name="Equation" r:id="rId13" imgW="1041120" imgH="419040" progId="Equation.DSMT4">
                  <p:embed/>
                </p:oleObj>
              </mc:Choice>
              <mc:Fallback>
                <p:oleObj name="Equation" r:id="rId13" imgW="104112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8200" y="4800600"/>
                        <a:ext cx="1988127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63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dstarbu\AppData\Local\Microsoft\Windows\Temporary Internet Files\Content.IE5\2PUEW0UN\MP900442176[2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0"/>
            <a:ext cx="4497636" cy="224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05000"/>
            <a:ext cx="8610600" cy="49149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3100" b="1" dirty="0" smtClean="0">
                <a:solidFill>
                  <a:srgbClr val="165E22"/>
                </a:solidFill>
              </a:rPr>
              <a:t>Partner Task  - Sketching Radical Functions - Copy ALL work in CW Section of your binder</a:t>
            </a:r>
          </a:p>
          <a:p>
            <a:pPr marL="914400"/>
            <a:r>
              <a:rPr lang="en-US" sz="3100" b="1" dirty="0" smtClean="0">
                <a:solidFill>
                  <a:srgbClr val="165E22"/>
                </a:solidFill>
              </a:rPr>
              <a:t>Turn in by 8:15 (P.1)/9:15 (P. 2)</a:t>
            </a:r>
          </a:p>
          <a:p>
            <a:pPr marL="914400"/>
            <a:endParaRPr lang="en-US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r>
              <a:rPr lang="en-US" sz="3100" b="1" dirty="0" smtClean="0">
                <a:solidFill>
                  <a:srgbClr val="002060"/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endParaRPr lang="en-US" sz="31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4800" b="1" i="1" dirty="0" smtClean="0"/>
              <a:t>Students will explore TRANSLATIONS and TRANSFORMATIONS of functions</a:t>
            </a: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3800" b="1" dirty="0" smtClean="0">
                <a:solidFill>
                  <a:srgbClr val="C00000"/>
                </a:solidFill>
              </a:rPr>
              <a:t>HW: Pg. 113/ #1-24 Due Wed./Thurs.</a:t>
            </a:r>
          </a:p>
          <a:p>
            <a:pPr marL="0" indent="0">
              <a:buNone/>
            </a:pPr>
            <a:endParaRPr lang="en-US" sz="3800" b="1" dirty="0" smtClean="0">
              <a:solidFill>
                <a:srgbClr val="C000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3800" b="1" dirty="0" smtClean="0">
                <a:solidFill>
                  <a:srgbClr val="003300"/>
                </a:solidFill>
              </a:rPr>
              <a:t>Quiz – Chap. 1 Wed./Thurs.</a:t>
            </a:r>
            <a:r>
              <a:rPr lang="en-US" b="1" dirty="0">
                <a:solidFill>
                  <a:srgbClr val="003300"/>
                </a:solidFill>
              </a:rPr>
              <a:t> </a:t>
            </a:r>
            <a:endParaRPr lang="en-US" b="1" dirty="0" smtClean="0">
              <a:solidFill>
                <a:srgbClr val="0033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b="1" dirty="0">
                <a:solidFill>
                  <a:srgbClr val="003300"/>
                </a:solidFill>
              </a:rPr>
              <a:t>	</a:t>
            </a:r>
            <a:r>
              <a:rPr lang="en-US" sz="3200" b="1" dirty="0" smtClean="0">
                <a:solidFill>
                  <a:srgbClr val="003300"/>
                </a:solidFill>
              </a:rPr>
              <a:t>Asymptotes</a:t>
            </a:r>
            <a:r>
              <a:rPr lang="en-US" sz="3200" b="1" dirty="0">
                <a:solidFill>
                  <a:srgbClr val="003300"/>
                </a:solidFill>
              </a:rPr>
              <a:t>, Odd/ Even f(x), Domain, Range, Maxima, </a:t>
            </a:r>
            <a:r>
              <a:rPr lang="en-US" sz="3200" b="1" dirty="0" smtClean="0">
                <a:solidFill>
                  <a:srgbClr val="003300"/>
                </a:solidFill>
              </a:rPr>
              <a:t>	Minima</a:t>
            </a:r>
            <a:r>
              <a:rPr lang="en-US" sz="3200" b="1" dirty="0">
                <a:solidFill>
                  <a:srgbClr val="003300"/>
                </a:solidFill>
              </a:rPr>
              <a:t>, Interval Notation</a:t>
            </a:r>
          </a:p>
          <a:p>
            <a:pPr marL="0" indent="0">
              <a:buNone/>
            </a:pPr>
            <a:endParaRPr lang="en-US" sz="3200" b="1" dirty="0" smtClean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96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HW: Pg. 113/ #1-28 Due Monday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Quiz Today: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PROJECT #1: Functions Due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Friday Oct. 11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60419" name="Picture 3" descr="C:\Users\dstarbu\AppData\Local\Microsoft\Windows\Temporary Internet Files\Content.IE5\AECW5UFU\MC9003700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882" y="3124200"/>
            <a:ext cx="3983535" cy="3455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54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05800" cy="52578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Pg. 113/ #1-28; Functions Project Problem Statement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Share your problem statement with your group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Project Due FRIDAY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Copy the Functions in the CW Section of your binder:</a:t>
            </a:r>
          </a:p>
          <a:p>
            <a:endParaRPr lang="en-US" b="1" dirty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3300"/>
                </a:solidFill>
              </a:rPr>
              <a:t>Use the ‘a’ and ‘b’ values at your table to find the DOMAIN, RANGE, VERTICAL and HORIZONTAL Asymptotes for each function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HW: Pg. 114/ #35-42 Due Wed./Thurs.</a:t>
            </a:r>
          </a:p>
          <a:p>
            <a:endParaRPr lang="en-US" b="1" dirty="0" smtClean="0">
              <a:solidFill>
                <a:srgbClr val="003300"/>
              </a:solidFill>
            </a:endParaRPr>
          </a:p>
          <a:p>
            <a:endParaRPr lang="en-US" b="1" dirty="0" smtClean="0">
              <a:solidFill>
                <a:srgbClr val="0033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610259"/>
              </p:ext>
            </p:extLst>
          </p:nvPr>
        </p:nvGraphicFramePr>
        <p:xfrm>
          <a:off x="18361" y="4038600"/>
          <a:ext cx="84582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9" name="Equation" r:id="rId3" imgW="4851360" imgH="647640" progId="Equation.DSMT4">
                  <p:embed/>
                </p:oleObj>
              </mc:Choice>
              <mc:Fallback>
                <p:oleObj name="Equation" r:id="rId3" imgW="4851360" imgH="64764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1" y="4038600"/>
                        <a:ext cx="84582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429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Complete Pg. 114/ #29-34, 67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114/ #35-42 Due Wed./Thurs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Functions Project Due Friday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62466" name="Picture 2" descr="C:\Users\dstarbu\AppData\Local\Microsoft\Windows\Temporary Internet Files\Content.IE5\2PUEW0UN\MC9004135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550" y="3048000"/>
            <a:ext cx="4102729" cy="3447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18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daily Course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dirty="0" smtClean="0"/>
              <a:t>The daily learning objective and assignments should be written in the CLASSWORK section of your 3-ring binder at the beginning of class every day.</a:t>
            </a:r>
          </a:p>
          <a:p>
            <a:r>
              <a:rPr lang="en-US" dirty="0" smtClean="0"/>
              <a:t>You will see the daily objective for your class on the daily Power Point.</a:t>
            </a:r>
            <a:endParaRPr lang="en-US" dirty="0"/>
          </a:p>
        </p:txBody>
      </p:sp>
      <p:pic>
        <p:nvPicPr>
          <p:cNvPr id="18434" name="Picture 2" descr="C:\Users\dstarbu\AppData\Local\Microsoft\Windows\Temporary Internet Files\Content.IE5\2PUEW0UN\MC90037087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9" y="3810000"/>
            <a:ext cx="3133349" cy="287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68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9600" b="1" dirty="0" smtClean="0">
                <a:solidFill>
                  <a:srgbClr val="C00000"/>
                </a:solidFill>
              </a:rPr>
              <a:t>HERE</a:t>
            </a:r>
            <a:endParaRPr lang="en-US" sz="9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63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763000" cy="59436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Project ‘Functions’ Due Friday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Solution, Evaluation</a:t>
            </a:r>
          </a:p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Students will WRITE functions for TRANSLATIONS and TRANSFORMATIONS for functions</a:t>
            </a:r>
          </a:p>
          <a:p>
            <a:r>
              <a:rPr lang="en-US" b="1" dirty="0" smtClean="0"/>
              <a:t>Each group = Different f(x)</a:t>
            </a:r>
          </a:p>
          <a:p>
            <a:pPr marL="365760" lvl="1" indent="0">
              <a:buNone/>
            </a:pPr>
            <a:r>
              <a:rPr lang="en-US" b="1" dirty="0" smtClean="0"/>
              <a:t>With your group, write the function that would give the TRANSLATION or TRANSFORMATION. Then sketch the graph, scaling the </a:t>
            </a:r>
            <a:r>
              <a:rPr lang="en-US" b="1" dirty="0" err="1" smtClean="0"/>
              <a:t>x,y</a:t>
            </a:r>
            <a:r>
              <a:rPr lang="en-US" b="1" dirty="0" smtClean="0"/>
              <a:t> - axes:</a:t>
            </a:r>
          </a:p>
          <a:p>
            <a:pPr marL="365760" lvl="1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</a:t>
            </a:r>
            <a:r>
              <a:rPr lang="en-US" b="1" dirty="0"/>
              <a:t> </a:t>
            </a:r>
            <a:r>
              <a:rPr lang="en-US" b="1" dirty="0" smtClean="0"/>
              <a:t>  Shifted Up 3 units		2.	Shifted LEFT 5 units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3.   Narrow, REFLECTED over x-axis	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4.    Shifted RIGHT 3 Units, DOWN 2 Units, WIDER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5.   REFLECTED over x-axis, WIDER, shifted 4 units UP, 3 units RIGHT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6.   Define the changes in DOMAIN and RANGE for each translation or</a:t>
            </a:r>
          </a:p>
          <a:p>
            <a:pPr marL="0" indent="0">
              <a:buNone/>
            </a:pPr>
            <a:r>
              <a:rPr lang="en-US" b="1" dirty="0" smtClean="0"/>
              <a:t>      transformation. 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sz="3100" b="1" dirty="0" smtClean="0">
                <a:solidFill>
                  <a:srgbClr val="00518E"/>
                </a:solidFill>
              </a:rPr>
              <a:t>CW: Pg. 147/#1-28</a:t>
            </a:r>
          </a:p>
          <a:p>
            <a:pPr marL="457200" indent="-457200">
              <a:buAutoNum type="arabicPeriod" startAt="8"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457200" indent="-457200">
              <a:buAutoNum type="arabicPeriod" startAt="5"/>
            </a:pPr>
            <a:endParaRPr lang="en-US" dirty="0" smtClean="0"/>
          </a:p>
          <a:p>
            <a:pPr marL="457200" indent="-457200">
              <a:buAutoNum type="arabicPeriod" startAt="5"/>
            </a:pPr>
            <a:endParaRPr lang="en-US" dirty="0" smtClean="0"/>
          </a:p>
          <a:p>
            <a:pPr marL="457200" indent="-457200"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534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Write a function for the graph shown…be sure to solve for ‘a’: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75626"/>
            <a:ext cx="56499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54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 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Write a function for the graph shown…be sure to solve for ‘a</a:t>
            </a:r>
            <a:r>
              <a:rPr lang="en-US" dirty="0" smtClean="0"/>
              <a:t>’: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3200"/>
            <a:ext cx="7944816" cy="383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79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More….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Write a function for the graph shown…be sure to solve for ‘a’: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90800"/>
            <a:ext cx="8438282" cy="407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934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295400"/>
            <a:ext cx="8382000" cy="5178552"/>
          </a:xfrm>
        </p:spPr>
        <p:txBody>
          <a:bodyPr>
            <a:normAutofit/>
          </a:bodyPr>
          <a:lstStyle/>
          <a:p>
            <a:pPr lvl="1">
              <a:buFont typeface="Courier New" pitchFamily="49" charset="0"/>
              <a:buChar char="o"/>
            </a:pPr>
            <a:r>
              <a:rPr lang="en-US" sz="2800" dirty="0" smtClean="0"/>
              <a:t>You need:</a:t>
            </a:r>
          </a:p>
          <a:p>
            <a:pPr lvl="2"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C00000"/>
                </a:solidFill>
              </a:rPr>
              <a:t>Functions Project</a:t>
            </a:r>
          </a:p>
          <a:p>
            <a:pPr marL="0" lvl="2" indent="0">
              <a:buNone/>
            </a:pPr>
            <a:r>
              <a:rPr lang="en-US" sz="2400" b="1" dirty="0" smtClean="0">
                <a:solidFill>
                  <a:srgbClr val="003300"/>
                </a:solidFill>
              </a:rPr>
              <a:t>Copy the CLASS OBJECTIVE in the CW section of your binder:</a:t>
            </a:r>
          </a:p>
          <a:p>
            <a:pPr marL="0" lvl="2" indent="0">
              <a:buNone/>
            </a:pP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Students will write functions for TRANSLATED and TRANSFORMED graphs.</a:t>
            </a:r>
          </a:p>
          <a:p>
            <a:pPr marL="854075" lvl="2" indent="-457200"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002060"/>
                </a:solidFill>
              </a:rPr>
              <a:t>Complete 4-f(x) classwork with your partners</a:t>
            </a:r>
            <a:endParaRPr lang="en-US" sz="2800" b="1" dirty="0">
              <a:solidFill>
                <a:srgbClr val="002060"/>
              </a:solidFill>
            </a:endParaRPr>
          </a:p>
          <a:p>
            <a:pPr marL="158750" lvl="2" indent="0"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</p:txBody>
      </p:sp>
      <p:pic>
        <p:nvPicPr>
          <p:cNvPr id="63491" name="Picture 3" descr="C:\Users\dstarbu\AppData\Local\Microsoft\Windows\Temporary Internet Files\Content.IE5\2PUEW0UN\MC900078818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924" y="4648200"/>
            <a:ext cx="2486025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70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820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sz="3600" b="1" i="1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Students will DEFINE, WRITE and EVALUATE composed functions</a:t>
            </a:r>
            <a:endParaRPr lang="en-US" sz="3600" b="1" i="1" dirty="0">
              <a:solidFill>
                <a:srgbClr val="002060"/>
              </a:solidFill>
              <a:latin typeface="Aharoni" pitchFamily="2" charset="-79"/>
              <a:cs typeface="Aharoni" pitchFamily="2" charset="-79"/>
            </a:endParaRPr>
          </a:p>
          <a:p>
            <a:r>
              <a:rPr lang="en-US" b="1" dirty="0" smtClean="0"/>
              <a:t>Composition of Functions-Pg. 117</a:t>
            </a:r>
          </a:p>
          <a:p>
            <a:r>
              <a:rPr lang="en-US" b="1" dirty="0" smtClean="0"/>
              <a:t>Exploration #1, Pg. 120</a:t>
            </a:r>
          </a:p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124/ #1-8, 11-22 Due Thursday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 smtClean="0"/>
          </a:p>
        </p:txBody>
      </p:sp>
      <p:pic>
        <p:nvPicPr>
          <p:cNvPr id="64514" name="Picture 2" descr="C:\Users\dstarbu\AppData\Local\Microsoft\Windows\Temporary Internet Files\Content.IE5\AECW5UFU\MC90033988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581400"/>
            <a:ext cx="2547712" cy="197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65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51054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124/ #</a:t>
            </a:r>
            <a:r>
              <a:rPr lang="en-US" b="1" dirty="0" smtClean="0">
                <a:solidFill>
                  <a:srgbClr val="C00000"/>
                </a:solidFill>
              </a:rPr>
              <a:t>1-8, 11-22 Due THURSDAY </a:t>
            </a:r>
          </a:p>
          <a:p>
            <a:r>
              <a:rPr lang="en-US" dirty="0" smtClean="0"/>
              <a:t>Given </a:t>
            </a:r>
            <a:r>
              <a:rPr lang="en-US" b="1" dirty="0" smtClean="0"/>
              <a:t>f(x) = 9x+2 </a:t>
            </a:r>
            <a:r>
              <a:rPr lang="en-US" dirty="0" smtClean="0"/>
              <a:t>and </a:t>
            </a:r>
            <a:r>
              <a:rPr lang="en-US" b="1" dirty="0" smtClean="0"/>
              <a:t>g(x) = 3x</a:t>
            </a:r>
            <a:r>
              <a:rPr lang="en-US" b="1" baseline="30000" dirty="0" smtClean="0"/>
              <a:t>2</a:t>
            </a:r>
            <a:r>
              <a:rPr lang="en-US" dirty="0" smtClean="0"/>
              <a:t>, find the following: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/>
              <a:t>1.	f(x) + g(x)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 smtClean="0"/>
              <a:t>2.	g(x)/f(x)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3.	g(f(x))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4.	f(g(-6))</a:t>
            </a:r>
            <a:endParaRPr lang="en-US" sz="3200" dirty="0"/>
          </a:p>
        </p:txBody>
      </p:sp>
      <p:pic>
        <p:nvPicPr>
          <p:cNvPr id="64514" name="Picture 2" descr="C:\Users\dstarbu\AppData\Local\Microsoft\Windows\Temporary Internet Files\Content.IE5\AECW5UFU\MC900441902[3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743200"/>
            <a:ext cx="2894013" cy="341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44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458200" cy="5105400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HW DUE: Pg. 124/ #1-8, </a:t>
            </a:r>
            <a:r>
              <a:rPr lang="en-US" b="1" dirty="0" smtClean="0">
                <a:solidFill>
                  <a:srgbClr val="C00000"/>
                </a:solidFill>
              </a:rPr>
              <a:t>11-22</a:t>
            </a:r>
          </a:p>
          <a:p>
            <a:r>
              <a:rPr lang="en-US" b="1" dirty="0" smtClean="0"/>
              <a:t>Composition Partner Task – Using your group’s functions, complete the following: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Find the DOMAIN and the RANGE for each individual function. Write in INTERVAL notation.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Find: f(x) + g(x); f(x) – g(x); f(x)g(x); f(x)/g(x)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Which of the above compositions changed the domain and the range of the original functions?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Find: f(g(x)) and g(f(x)) and define the DOMAIN and the RANGE of the composed functions using INTERVAL notation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Find f(g(-8)) and g(f(13)) using TWO methods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Compare answers with your common group. </a:t>
            </a:r>
          </a:p>
          <a:p>
            <a:pPr marL="3175" lvl="1" indent="0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HW: Pg. 125/#31-36, 51, 52</a:t>
            </a:r>
          </a:p>
          <a:p>
            <a:pPr lvl="1"/>
            <a:endParaRPr lang="en-US" dirty="0">
              <a:solidFill>
                <a:srgbClr val="165E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31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534400" cy="5214938"/>
          </a:xfrm>
        </p:spPr>
        <p:txBody>
          <a:bodyPr>
            <a:normAutofit/>
          </a:bodyPr>
          <a:lstStyle/>
          <a:p>
            <a:pPr marL="3175" lvl="1" indent="0">
              <a:buNone/>
            </a:pPr>
            <a:r>
              <a:rPr lang="en-US" sz="3200" b="1" dirty="0">
                <a:solidFill>
                  <a:srgbClr val="C00000"/>
                </a:solidFill>
              </a:rPr>
              <a:t>HW: Pg. 125/#31-36, 51, </a:t>
            </a:r>
            <a:r>
              <a:rPr lang="en-US" sz="3200" b="1" dirty="0" smtClean="0">
                <a:solidFill>
                  <a:srgbClr val="C00000"/>
                </a:solidFill>
              </a:rPr>
              <a:t>52 Due FRIDAY</a:t>
            </a:r>
            <a:endParaRPr lang="en-US" sz="3200" b="1" dirty="0">
              <a:solidFill>
                <a:srgbClr val="C00000"/>
              </a:solidFill>
            </a:endParaRPr>
          </a:p>
          <a:p>
            <a:r>
              <a:rPr lang="en-US" b="1" dirty="0" smtClean="0"/>
              <a:t>Given the functions: </a:t>
            </a:r>
          </a:p>
          <a:p>
            <a:pPr marL="0" indent="0">
              <a:buNone/>
            </a:pPr>
            <a:r>
              <a:rPr lang="en-US" b="1" dirty="0" smtClean="0">
                <a:latin typeface="Arial Black" pitchFamily="34" charset="0"/>
                <a:cs typeface="Aharoni" pitchFamily="2" charset="-79"/>
              </a:rPr>
              <a:t>	f(x) =</a:t>
            </a:r>
            <a:r>
              <a:rPr lang="en-US" b="1" dirty="0">
                <a:latin typeface="Arial Black" pitchFamily="34" charset="0"/>
                <a:cs typeface="Aharoni" pitchFamily="2" charset="-79"/>
              </a:rPr>
              <a:t> – 9</a:t>
            </a:r>
            <a:r>
              <a:rPr lang="en-US" b="1" dirty="0" smtClean="0">
                <a:latin typeface="Arial Black" pitchFamily="34" charset="0"/>
                <a:cs typeface="Aharoni" pitchFamily="2" charset="-79"/>
              </a:rPr>
              <a:t>x + 4	 and    g(x) = -2x</a:t>
            </a:r>
            <a:r>
              <a:rPr lang="en-US" b="1" baseline="30000" dirty="0" smtClean="0">
                <a:latin typeface="Arial Black" pitchFamily="34" charset="0"/>
                <a:cs typeface="Aharoni" pitchFamily="2" charset="-79"/>
              </a:rPr>
              <a:t>2</a:t>
            </a:r>
            <a:r>
              <a:rPr lang="en-US" b="1" dirty="0" smtClean="0">
                <a:latin typeface="Arial Black" pitchFamily="34" charset="0"/>
                <a:cs typeface="Aharoni" pitchFamily="2" charset="-79"/>
              </a:rPr>
              <a:t> – 7x </a:t>
            </a:r>
          </a:p>
          <a:p>
            <a:pPr marL="0" indent="0">
              <a:buNone/>
            </a:pPr>
            <a:r>
              <a:rPr lang="en-US" dirty="0" smtClean="0"/>
              <a:t>Find the following: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1.	f(-13)		2.	g(-13)		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	‘x’ when g(x) </a:t>
            </a:r>
            <a:r>
              <a:rPr lang="en-US" smtClean="0"/>
              <a:t>= -20</a:t>
            </a:r>
            <a:r>
              <a:rPr lang="en-US" dirty="0" smtClean="0"/>
              <a:t>		4.	‘x’ when f(x) = 85</a:t>
            </a:r>
          </a:p>
          <a:p>
            <a:pPr marL="457200" indent="-457200">
              <a:buAutoNum type="arabicPeriod" startAt="3"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4.	f(g(x))		    5.    g(f(x))		   6.</a:t>
            </a:r>
            <a:r>
              <a:rPr lang="en-US" dirty="0"/>
              <a:t> </a:t>
            </a:r>
            <a:r>
              <a:rPr lang="en-US" dirty="0" smtClean="0"/>
              <a:t>   f(g(-3))</a:t>
            </a:r>
          </a:p>
          <a:p>
            <a:pPr marL="0" indent="0">
              <a:buNone/>
            </a:pPr>
            <a:endParaRPr lang="en-US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457200" indent="-457200">
              <a:buAutoNum type="arabicPeriod" startAt="4"/>
            </a:pPr>
            <a:endParaRPr lang="en-US" dirty="0" smtClean="0"/>
          </a:p>
        </p:txBody>
      </p:sp>
      <p:pic>
        <p:nvPicPr>
          <p:cNvPr id="124933" name="Picture 5" descr="C:\Users\dstarbu\AppData\Local\Microsoft\Windows\Temporary Internet Files\Content.IE5\OMC3L225\MC90007862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43800" y="2209800"/>
            <a:ext cx="1070371" cy="230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75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 – Learning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 smtClean="0"/>
              <a:t>Copy the objectives on notebook paper in the CW Section of your binder. </a:t>
            </a:r>
            <a:endParaRPr lang="en-US" b="1" i="1" dirty="0"/>
          </a:p>
          <a:p>
            <a:pPr marL="0" indent="0">
              <a:buNone/>
            </a:pPr>
            <a:endParaRPr lang="en-US" b="1" i="1" dirty="0" smtClean="0">
              <a:solidFill>
                <a:srgbClr val="002060"/>
              </a:solidFill>
            </a:endParaRPr>
          </a:p>
          <a:p>
            <a:r>
              <a:rPr lang="en-US" sz="3600" b="1" dirty="0" smtClean="0">
                <a:solidFill>
                  <a:srgbClr val="002060"/>
                </a:solidFill>
              </a:rPr>
              <a:t>Students will solve multi-step equations using algebraic techniques and check their work</a:t>
            </a:r>
            <a:r>
              <a:rPr lang="en-US" sz="3600" b="1" dirty="0" smtClean="0"/>
              <a:t>. </a:t>
            </a:r>
          </a:p>
          <a:p>
            <a:endParaRPr lang="en-US" dirty="0"/>
          </a:p>
        </p:txBody>
      </p:sp>
      <p:pic>
        <p:nvPicPr>
          <p:cNvPr id="50179" name="Picture 3" descr="C:\Users\dstarbu\AppData\Local\Microsoft\Windows\Temporary Internet Files\Content.IE5\WTZ3S8M0\MC900060290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344890"/>
            <a:ext cx="2438400" cy="251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1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5800" cy="4873752"/>
          </a:xfrm>
        </p:spPr>
        <p:txBody>
          <a:bodyPr/>
          <a:lstStyle/>
          <a:p>
            <a:r>
              <a:rPr lang="en-US" b="1" dirty="0"/>
              <a:t>Partner Compositions – </a:t>
            </a:r>
            <a:r>
              <a:rPr lang="en-US" b="1" dirty="0" smtClean="0"/>
              <a:t>find each of the following with your table:</a:t>
            </a:r>
          </a:p>
          <a:p>
            <a:pPr lvl="1"/>
            <a:r>
              <a:rPr lang="en-US" sz="2400" b="1" dirty="0"/>
              <a:t>f(x)+g(x</a:t>
            </a:r>
            <a:r>
              <a:rPr lang="en-US" sz="2400" b="1" dirty="0" smtClean="0"/>
              <a:t>)</a:t>
            </a:r>
          </a:p>
          <a:p>
            <a:pPr lvl="1"/>
            <a:r>
              <a:rPr lang="en-US" sz="2400" b="1" dirty="0" smtClean="0"/>
              <a:t>g(x)/f(x)</a:t>
            </a:r>
            <a:endParaRPr lang="en-US" sz="2400" b="1" dirty="0"/>
          </a:p>
          <a:p>
            <a:pPr lvl="1"/>
            <a:r>
              <a:rPr lang="en-US" sz="2400" b="1" dirty="0" smtClean="0"/>
              <a:t>f(g(x</a:t>
            </a:r>
            <a:r>
              <a:rPr lang="en-US" sz="2400" b="1" dirty="0"/>
              <a:t>)) and g(f(x</a:t>
            </a:r>
            <a:r>
              <a:rPr lang="en-US" sz="2400" b="1" dirty="0" smtClean="0"/>
              <a:t>))</a:t>
            </a:r>
          </a:p>
          <a:p>
            <a:pPr lvl="1"/>
            <a:r>
              <a:rPr lang="en-US" sz="2400" b="1" dirty="0"/>
              <a:t>g</a:t>
            </a:r>
            <a:r>
              <a:rPr lang="en-US" sz="2400" b="1" dirty="0" smtClean="0"/>
              <a:t>(f(-2))</a:t>
            </a:r>
          </a:p>
          <a:p>
            <a:pPr lvl="1"/>
            <a:r>
              <a:rPr lang="en-US" sz="2400" b="1" dirty="0"/>
              <a:t>f</a:t>
            </a:r>
            <a:r>
              <a:rPr lang="en-US" sz="2400" b="1" dirty="0" smtClean="0"/>
              <a:t>(g(7))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Be sure to show ALL work</a:t>
            </a:r>
          </a:p>
          <a:p>
            <a:r>
              <a:rPr lang="en-US" b="1" dirty="0">
                <a:solidFill>
                  <a:srgbClr val="C00000"/>
                </a:solidFill>
              </a:rPr>
              <a:t>HW: </a:t>
            </a:r>
            <a:r>
              <a:rPr lang="en-US" b="1" dirty="0" smtClean="0">
                <a:solidFill>
                  <a:srgbClr val="C00000"/>
                </a:solidFill>
              </a:rPr>
              <a:t>Pg</a:t>
            </a:r>
            <a:r>
              <a:rPr lang="en-US" b="1" dirty="0">
                <a:solidFill>
                  <a:srgbClr val="C00000"/>
                </a:solidFill>
              </a:rPr>
              <a:t>. 125/#</a:t>
            </a:r>
            <a:r>
              <a:rPr lang="en-US" b="1" dirty="0" smtClean="0">
                <a:solidFill>
                  <a:srgbClr val="C00000"/>
                </a:solidFill>
              </a:rPr>
              <a:t>31-44 Due MONDAY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63490" name="Picture 2" descr="C:\Users\dstarbu\AppData\Local\Microsoft\Windows\Temporary Internet Files\Content.IE5\GXCNT3Q0\MC90031214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4189">
            <a:off x="4605285" y="2431693"/>
            <a:ext cx="3692397" cy="234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21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Pre-</a:t>
            </a:r>
            <a:r>
              <a:rPr lang="en-US" dirty="0" err="1" smtClean="0"/>
              <a:t>Calc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066800"/>
            <a:ext cx="8610600" cy="54071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C00000"/>
                </a:solidFill>
              </a:rPr>
              <a:t>HW: </a:t>
            </a:r>
            <a:r>
              <a:rPr lang="en-US" sz="3200" b="1" dirty="0">
                <a:solidFill>
                  <a:srgbClr val="C00000"/>
                </a:solidFill>
              </a:rPr>
              <a:t>Pg. 125/#31-36, 51, </a:t>
            </a:r>
            <a:r>
              <a:rPr lang="en-US" sz="3200" b="1" dirty="0" smtClean="0">
                <a:solidFill>
                  <a:srgbClr val="C00000"/>
                </a:solidFill>
              </a:rPr>
              <a:t>52 Due FRIDAY  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 smtClean="0"/>
              <a:t>Use the functions 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/>
              <a:t> </a:t>
            </a:r>
            <a:r>
              <a:rPr lang="en-US" sz="2800" b="1" dirty="0" smtClean="0"/>
              <a:t>   to find the following: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 smtClean="0"/>
              <a:t>1.	f(g(x))		2.	g(f(x))	</a:t>
            </a:r>
          </a:p>
          <a:p>
            <a:pPr marL="514350" lvl="1" indent="-514350">
              <a:spcBef>
                <a:spcPts val="600"/>
              </a:spcBef>
              <a:buSzPct val="70000"/>
              <a:buAutoNum type="arabicPeriod"/>
            </a:pPr>
            <a:endParaRPr lang="en-US" sz="2800" b="1" dirty="0"/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 smtClean="0"/>
              <a:t>3.	g(f(-4))		4.	g(x)/f(x)		</a:t>
            </a:r>
          </a:p>
          <a:p>
            <a:pPr marL="514350" lvl="1" indent="-514350">
              <a:spcBef>
                <a:spcPts val="600"/>
              </a:spcBef>
              <a:buSzPct val="70000"/>
              <a:buAutoNum type="arabicPeriod" startAt="3"/>
            </a:pPr>
            <a:endParaRPr lang="en-US" sz="2800" b="1" dirty="0"/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 smtClean="0"/>
              <a:t>5.	Domain and Range for  f(x) and g(x)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 smtClean="0"/>
              <a:t>6.	Domain and Range for f(g(x)) and g(f(x))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800" b="1" dirty="0" smtClean="0"/>
              <a:t>7.	Domain and Range for g(x)/f(x)	</a:t>
            </a:r>
          </a:p>
          <a:p>
            <a:pPr marL="514350" lvl="1" indent="-514350">
              <a:spcBef>
                <a:spcPts val="600"/>
              </a:spcBef>
              <a:buSzPct val="70000"/>
              <a:buAutoNum type="arabicPeriod"/>
            </a:pPr>
            <a:endParaRPr lang="en-US" sz="2800" b="1" dirty="0"/>
          </a:p>
          <a:p>
            <a:endParaRPr lang="en-US" sz="28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250572"/>
              </p:ext>
            </p:extLst>
          </p:nvPr>
        </p:nvGraphicFramePr>
        <p:xfrm>
          <a:off x="3886200" y="1600200"/>
          <a:ext cx="47879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0" name="Equation" r:id="rId3" imgW="2209680" imgH="228600" progId="Equation.DSMT4">
                  <p:embed/>
                </p:oleObj>
              </mc:Choice>
              <mc:Fallback>
                <p:oleObj name="Equation" r:id="rId3" imgW="22096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6200" y="1600200"/>
                        <a:ext cx="47879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091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53400" cy="5257800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3200" b="1" dirty="0" smtClean="0">
                <a:solidFill>
                  <a:srgbClr val="C00000"/>
                </a:solidFill>
              </a:rPr>
              <a:t>HW DUE: </a:t>
            </a:r>
            <a:r>
              <a:rPr lang="en-US" sz="3200" b="1" dirty="0">
                <a:solidFill>
                  <a:srgbClr val="C00000"/>
                </a:solidFill>
              </a:rPr>
              <a:t>Pg. 125/#31-36, 51, 52 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dirty="0" smtClean="0"/>
              <a:t>Find the HORIZONTAL and VERTICAL Asymptotes for each function. Write the DOMAIN and THE RANGE using Interval Notation: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Find f(g(x)) and give the DOMAIN and the RANGE for the composed function.</a:t>
            </a:r>
          </a:p>
          <a:p>
            <a:r>
              <a:rPr lang="en-US" dirty="0" smtClean="0"/>
              <a:t>Find f(g(-6)) using TWO methods</a:t>
            </a:r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917412"/>
              </p:ext>
            </p:extLst>
          </p:nvPr>
        </p:nvGraphicFramePr>
        <p:xfrm>
          <a:off x="685800" y="3384550"/>
          <a:ext cx="2834558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50" name="Equation" r:id="rId3" imgW="939600" imgH="393480" progId="Equation.DSMT4">
                  <p:embed/>
                </p:oleObj>
              </mc:Choice>
              <mc:Fallback>
                <p:oleObj name="Equation" r:id="rId3" imgW="939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800" y="3384550"/>
                        <a:ext cx="2834558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770795"/>
              </p:ext>
            </p:extLst>
          </p:nvPr>
        </p:nvGraphicFramePr>
        <p:xfrm>
          <a:off x="4114800" y="3390900"/>
          <a:ext cx="43434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51" name="Equation" r:id="rId5" imgW="965160" imgH="228600" progId="Equation.DSMT4">
                  <p:embed/>
                </p:oleObj>
              </mc:Choice>
              <mc:Fallback>
                <p:oleObj name="Equation" r:id="rId5" imgW="9651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4800" y="3390900"/>
                        <a:ext cx="43434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459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458200" cy="4873752"/>
          </a:xfrm>
        </p:spPr>
        <p:txBody>
          <a:bodyPr>
            <a:normAutofit lnSpcReduction="10000"/>
          </a:bodyPr>
          <a:lstStyle/>
          <a:p>
            <a:pPr marL="3175" lvl="1" indent="0">
              <a:buNone/>
            </a:pPr>
            <a:r>
              <a:rPr lang="en-US" sz="2800" dirty="0" smtClean="0"/>
              <a:t>Copy the class objective in the CW section of your binder:</a:t>
            </a:r>
          </a:p>
          <a:p>
            <a:pPr marL="0" indent="0">
              <a:buNone/>
            </a:pPr>
            <a:r>
              <a:rPr lang="en-US" sz="3600" b="1" i="1" dirty="0" smtClean="0">
                <a:latin typeface="Aharoni" pitchFamily="2" charset="-79"/>
                <a:cs typeface="Aharoni" pitchFamily="2" charset="-79"/>
              </a:rPr>
              <a:t>Students will DEFINE and CALCULATE  INVERSES for functions</a:t>
            </a:r>
          </a:p>
          <a:p>
            <a:r>
              <a:rPr lang="en-US" sz="3200" b="1" dirty="0" smtClean="0">
                <a:solidFill>
                  <a:srgbClr val="002060"/>
                </a:solidFill>
              </a:rPr>
              <a:t>CW: Quick Review – Pg. 135</a:t>
            </a:r>
          </a:p>
          <a:p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Notes: Defining and Calculating Inverses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Pg. 130, 134/ Ex. #3, Ex. #7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QUIZ - Thursday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 </a:t>
            </a:r>
            <a:r>
              <a:rPr lang="en-US" b="1" dirty="0">
                <a:solidFill>
                  <a:srgbClr val="FF0000"/>
                </a:solidFill>
              </a:rPr>
              <a:t>Pg. 135/ #</a:t>
            </a:r>
            <a:r>
              <a:rPr lang="en-US" b="1" dirty="0" smtClean="0">
                <a:solidFill>
                  <a:srgbClr val="FF0000"/>
                </a:solidFill>
              </a:rPr>
              <a:t>9-22; Pg. 147/#1-24 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DUE Thursday – No school Monday or Tuesday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24930" name="Picture 2" descr="C:\Users\dstarbu\AppData\Local\Microsoft\Windows\Temporary Internet Files\Content.IE5\WDNUO2VQ\MC9001965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8000" y="3200400"/>
            <a:ext cx="2057400" cy="231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74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ea typeface="Arial Unicode MS" pitchFamily="34" charset="-128"/>
                <a:cs typeface="Andalus" pitchFamily="18" charset="-78"/>
              </a:rPr>
              <a:t>Pre-Calculus</a:t>
            </a:r>
            <a:br>
              <a:rPr lang="en-US" dirty="0" smtClean="0">
                <a:solidFill>
                  <a:srgbClr val="002060"/>
                </a:solidFill>
                <a:ea typeface="Arial Unicode MS" pitchFamily="34" charset="-128"/>
                <a:cs typeface="Andalus" pitchFamily="18" charset="-78"/>
              </a:rPr>
            </a:br>
            <a:endParaRPr lang="en-US" dirty="0">
              <a:solidFill>
                <a:srgbClr val="002060"/>
              </a:solidFill>
              <a:ea typeface="Arial Unicode MS" pitchFamily="34" charset="-128"/>
              <a:cs typeface="Andalus" pitchFamily="18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52400" y="1524000"/>
            <a:ext cx="8610600" cy="5105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</a:rPr>
              <a:t>HW: Pg. 135/ #9-22; Pg. 147/#1-24 </a:t>
            </a:r>
            <a:r>
              <a:rPr lang="en-US" sz="2800" b="1" dirty="0" smtClean="0">
                <a:solidFill>
                  <a:srgbClr val="FF0000"/>
                </a:solidFill>
              </a:rPr>
              <a:t>DUE </a:t>
            </a:r>
            <a:r>
              <a:rPr lang="en-US" sz="2800" b="1" dirty="0">
                <a:solidFill>
                  <a:srgbClr val="FF0000"/>
                </a:solidFill>
              </a:rPr>
              <a:t>MONDAY</a:t>
            </a:r>
            <a:endParaRPr lang="en-US" sz="2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002060"/>
                </a:solidFill>
              </a:rPr>
              <a:t>CW: </a:t>
            </a:r>
            <a:r>
              <a:rPr lang="en-US" sz="2800" b="1" dirty="0" smtClean="0">
                <a:solidFill>
                  <a:srgbClr val="002060"/>
                </a:solidFill>
                <a:ea typeface="Arial Unicode MS" pitchFamily="34" charset="-128"/>
                <a:cs typeface="Andalus" pitchFamily="18" charset="-78"/>
              </a:rPr>
              <a:t>Pg</a:t>
            </a:r>
            <a:r>
              <a:rPr lang="en-US" sz="2800" b="1" dirty="0">
                <a:solidFill>
                  <a:srgbClr val="002060"/>
                </a:solidFill>
                <a:ea typeface="Arial Unicode MS" pitchFamily="34" charset="-128"/>
                <a:cs typeface="Andalus" pitchFamily="18" charset="-78"/>
              </a:rPr>
              <a:t>. 135/Quick Review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sz="3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haroni" pitchFamily="2" charset="-79"/>
                <a:cs typeface="Aharoni" pitchFamily="2" charset="-79"/>
              </a:rPr>
              <a:t>Students will write INVERSES for functions and PROVE the inverse is </a:t>
            </a:r>
            <a:r>
              <a:rPr lang="en-US" sz="35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haroni" pitchFamily="2" charset="-79"/>
              </a:rPr>
              <a:t>1:1</a:t>
            </a:r>
          </a:p>
          <a:p>
            <a:pPr marL="0" indent="0">
              <a:buNone/>
            </a:pPr>
            <a:endParaRPr lang="en-US" sz="3500" b="1" dirty="0">
              <a:solidFill>
                <a:srgbClr val="002060"/>
              </a:solidFill>
              <a:ea typeface="Arial Unicode MS" pitchFamily="34" charset="-128"/>
              <a:cs typeface="Andalus" pitchFamily="18" charset="-78"/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 - Inverses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002060"/>
                </a:solidFill>
              </a:rPr>
              <a:t>	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002060"/>
                </a:solidFill>
              </a:rPr>
              <a:t>CW: Pg. 135/#23-32</a:t>
            </a:r>
          </a:p>
          <a:p>
            <a:pPr marL="0" indent="0">
              <a:buNone/>
            </a:pP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10244" name="Picture 4" descr="C:\Users\dstarbu\AppData\Local\Microsoft\Windows\Temporary Internet Files\Content.IE5\AW7P62RF\MC90025022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810000"/>
            <a:ext cx="2414017" cy="279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85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Find the INVERSE of each function </a:t>
            </a: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Find the DOMAIN and the RANGE for each function and its INVERSE:</a:t>
            </a: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PROVE the function and the inverse are 1:1 Using 3 methods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</a:t>
            </a: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</a:t>
            </a: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3.	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 smtClean="0">
              <a:solidFill>
                <a:srgbClr val="FF00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HW</a:t>
            </a:r>
            <a:r>
              <a:rPr lang="en-US" sz="2400" b="1" dirty="0">
                <a:solidFill>
                  <a:srgbClr val="FF0000"/>
                </a:solidFill>
              </a:rPr>
              <a:t>: Pg. 136/#31-34; 147/ #57 – 65 Due FRIDAY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Make Up Work Due MONDAY 12/1</a:t>
            </a: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772693"/>
              </p:ext>
            </p:extLst>
          </p:nvPr>
        </p:nvGraphicFramePr>
        <p:xfrm>
          <a:off x="1219200" y="3124200"/>
          <a:ext cx="2667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03" name="Equation" r:id="rId3" imgW="1066680" imgH="228600" progId="Equation.DSMT4">
                  <p:embed/>
                </p:oleObj>
              </mc:Choice>
              <mc:Fallback>
                <p:oleObj name="Equation" r:id="rId3" imgW="10666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3124200"/>
                        <a:ext cx="26670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05200"/>
              </p:ext>
            </p:extLst>
          </p:nvPr>
        </p:nvGraphicFramePr>
        <p:xfrm>
          <a:off x="1066800" y="3733800"/>
          <a:ext cx="2565581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04" name="Equation" r:id="rId5" imgW="1002960" imgH="444240" progId="Equation.DSMT4">
                  <p:embed/>
                </p:oleObj>
              </mc:Choice>
              <mc:Fallback>
                <p:oleObj name="Equation" r:id="rId5" imgW="10029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6800" y="3733800"/>
                        <a:ext cx="2565581" cy="1136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599621"/>
              </p:ext>
            </p:extLst>
          </p:nvPr>
        </p:nvGraphicFramePr>
        <p:xfrm>
          <a:off x="1066800" y="4800600"/>
          <a:ext cx="2895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05" name="Equation" r:id="rId7" imgW="914400" imgH="228600" progId="Equation.DSMT4">
                  <p:embed/>
                </p:oleObj>
              </mc:Choice>
              <mc:Fallback>
                <p:oleObj name="Equation" r:id="rId7" imgW="914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6800" y="4800600"/>
                        <a:ext cx="2895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8005" name="Picture 5" descr="C:\Users\dstarbu\AppData\Local\Microsoft\Windows\Temporary Internet Files\Content.IE5\G8ERFW2T\MM900043731[1]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438400"/>
            <a:ext cx="2652713" cy="3407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59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me!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Find the INVERSE of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f(x) 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Find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INVERSE (f</a:t>
            </a:r>
            <a:r>
              <a:rPr lang="en-US" b="1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-1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(x))of the function</a:t>
            </a: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Find the DOMAIN  and the RANGE of f(x) and 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</a:t>
            </a:r>
            <a:r>
              <a:rPr lang="en-US" b="1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-1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(x)</a:t>
            </a: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Sketch the graphs of f(x) and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</a:t>
            </a:r>
            <a:r>
              <a:rPr lang="en-US" b="1" baseline="30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-1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(x))</a:t>
            </a: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PROVE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f(x) and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</a:t>
            </a:r>
            <a:r>
              <a:rPr lang="en-US" b="1" baseline="30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-1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(x))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are 1:1, using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methods</a:t>
            </a:r>
          </a:p>
          <a:p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HW: Pg. </a:t>
            </a:r>
            <a:r>
              <a:rPr lang="en-US" sz="2400" b="1" dirty="0" smtClean="0">
                <a:solidFill>
                  <a:srgbClr val="FF0000"/>
                </a:solidFill>
              </a:rPr>
              <a:t>136/#31-34; 147</a:t>
            </a:r>
            <a:r>
              <a:rPr lang="en-US" sz="2400" b="1" dirty="0">
                <a:solidFill>
                  <a:srgbClr val="FF0000"/>
                </a:solidFill>
              </a:rPr>
              <a:t>/ </a:t>
            </a:r>
            <a:r>
              <a:rPr lang="en-US" sz="2400" b="1" dirty="0" smtClean="0">
                <a:solidFill>
                  <a:srgbClr val="FF0000"/>
                </a:solidFill>
              </a:rPr>
              <a:t>#57 </a:t>
            </a:r>
            <a:r>
              <a:rPr lang="en-US" sz="2400" b="1" dirty="0">
                <a:solidFill>
                  <a:srgbClr val="FF0000"/>
                </a:solidFill>
              </a:rPr>
              <a:t>– </a:t>
            </a:r>
            <a:r>
              <a:rPr lang="en-US" sz="2400" b="1" dirty="0" smtClean="0">
                <a:solidFill>
                  <a:srgbClr val="FF0000"/>
                </a:solidFill>
              </a:rPr>
              <a:t>65 Due FRIDAY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Make Up Work Due MONDAY 12/1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36988"/>
              </p:ext>
            </p:extLst>
          </p:nvPr>
        </p:nvGraphicFramePr>
        <p:xfrm>
          <a:off x="1824498" y="3962400"/>
          <a:ext cx="4347702" cy="179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55" name="Equation" r:id="rId3" imgW="952200" imgH="393480" progId="Equation.DSMT4">
                  <p:embed/>
                </p:oleObj>
              </mc:Choice>
              <mc:Fallback>
                <p:oleObj name="Equation" r:id="rId3" imgW="952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4498" y="3962400"/>
                        <a:ext cx="4347702" cy="179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9026" name="Picture 2" descr="C:\Users\dstarbu\AppData\Local\Microsoft\Windows\Temporary Internet Files\Content.IE5\DL740V0G\MC90044152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4697"/>
            <a:ext cx="1806575" cy="186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2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685800"/>
          </a:xfrm>
        </p:spPr>
        <p:txBody>
          <a:bodyPr/>
          <a:lstStyle/>
          <a:p>
            <a:r>
              <a:rPr lang="en-US" dirty="0" smtClean="0"/>
              <a:t>Pre-Calculus – finish Group Poster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066800"/>
            <a:ext cx="8610600" cy="5791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Use your group’s function to complete the following: </a:t>
            </a:r>
          </a:p>
          <a:p>
            <a:r>
              <a:rPr lang="en-US" dirty="0" smtClean="0"/>
              <a:t>All group members should have ALL work in the CLASSWORK SECTION of </a:t>
            </a:r>
            <a:r>
              <a:rPr lang="en-US" u="sng" dirty="0" smtClean="0"/>
              <a:t>each individual</a:t>
            </a:r>
            <a:r>
              <a:rPr lang="en-US" dirty="0" smtClean="0"/>
              <a:t> binder. </a:t>
            </a:r>
          </a:p>
          <a:p>
            <a:r>
              <a:rPr lang="en-US" dirty="0" smtClean="0"/>
              <a:t>Turn in ONE POSTER per group. </a:t>
            </a:r>
          </a:p>
          <a:p>
            <a:pPr lvl="1"/>
            <a:r>
              <a:rPr lang="en-US" sz="2200" dirty="0" smtClean="0"/>
              <a:t>Give the DOMAIN and the RANGE for your function</a:t>
            </a:r>
          </a:p>
          <a:p>
            <a:pPr lvl="1"/>
            <a:r>
              <a:rPr lang="en-US" sz="2200" dirty="0"/>
              <a:t>M</a:t>
            </a:r>
            <a:r>
              <a:rPr lang="en-US" sz="2200" dirty="0" smtClean="0"/>
              <a:t>ake a TABLE and GRAPH your function on graph paper.</a:t>
            </a:r>
          </a:p>
          <a:p>
            <a:pPr lvl="1"/>
            <a:r>
              <a:rPr lang="en-US" sz="2200" dirty="0" smtClean="0"/>
              <a:t>Find f</a:t>
            </a:r>
            <a:r>
              <a:rPr lang="en-US" sz="2200" baseline="30000" dirty="0" smtClean="0"/>
              <a:t>-1</a:t>
            </a:r>
            <a:r>
              <a:rPr lang="en-US" sz="2200" dirty="0" smtClean="0"/>
              <a:t>(x), showing all work</a:t>
            </a:r>
          </a:p>
          <a:p>
            <a:pPr lvl="1"/>
            <a:r>
              <a:rPr lang="en-US" sz="2200" dirty="0" smtClean="0"/>
              <a:t>State the DOMAIN and RANGE for  </a:t>
            </a:r>
            <a:r>
              <a:rPr lang="en-US" sz="2200" dirty="0"/>
              <a:t>f</a:t>
            </a:r>
            <a:r>
              <a:rPr lang="en-US" sz="2200" baseline="30000" dirty="0"/>
              <a:t>-1</a:t>
            </a:r>
            <a:r>
              <a:rPr lang="en-US" sz="2200" dirty="0"/>
              <a:t>(x</a:t>
            </a:r>
            <a:r>
              <a:rPr lang="en-US" sz="2200" dirty="0" smtClean="0"/>
              <a:t>)</a:t>
            </a:r>
          </a:p>
          <a:p>
            <a:pPr lvl="1"/>
            <a:r>
              <a:rPr lang="en-US" sz="2200" dirty="0"/>
              <a:t>Make a TABLE and GRAPH </a:t>
            </a:r>
            <a:r>
              <a:rPr lang="en-US" sz="2200" dirty="0" smtClean="0"/>
              <a:t>for </a:t>
            </a:r>
            <a:r>
              <a:rPr lang="en-US" sz="2200" dirty="0"/>
              <a:t>f</a:t>
            </a:r>
            <a:r>
              <a:rPr lang="en-US" sz="2200" baseline="30000" dirty="0"/>
              <a:t>-1</a:t>
            </a:r>
            <a:r>
              <a:rPr lang="en-US" sz="2200" dirty="0"/>
              <a:t>(x</a:t>
            </a:r>
            <a:r>
              <a:rPr lang="en-US" sz="2200" dirty="0" smtClean="0"/>
              <a:t>) on the SAME graph </a:t>
            </a:r>
            <a:r>
              <a:rPr lang="en-US" sz="2200" dirty="0"/>
              <a:t>paper </a:t>
            </a:r>
            <a:endParaRPr lang="en-US" sz="2200" dirty="0" smtClean="0"/>
          </a:p>
          <a:p>
            <a:pPr lvl="1"/>
            <a:r>
              <a:rPr lang="en-US" sz="2200" dirty="0" smtClean="0"/>
              <a:t>Find </a:t>
            </a:r>
            <a:r>
              <a:rPr lang="en-US" sz="2200" b="1" dirty="0" smtClean="0"/>
              <a:t>f</a:t>
            </a:r>
            <a:r>
              <a:rPr lang="en-US" sz="2200" dirty="0" smtClean="0"/>
              <a:t>(</a:t>
            </a:r>
            <a:r>
              <a:rPr lang="en-US" sz="2200" b="1" dirty="0" smtClean="0"/>
              <a:t>f</a:t>
            </a:r>
            <a:r>
              <a:rPr lang="en-US" sz="2200" b="1" baseline="30000" dirty="0" smtClean="0"/>
              <a:t>-1</a:t>
            </a:r>
            <a:r>
              <a:rPr lang="en-US" sz="2200" b="1" dirty="0" smtClean="0"/>
              <a:t>(x)) </a:t>
            </a:r>
            <a:r>
              <a:rPr lang="en-US" sz="2200" dirty="0" smtClean="0"/>
              <a:t>and </a:t>
            </a:r>
            <a:r>
              <a:rPr lang="en-US" sz="2200" b="1" dirty="0" smtClean="0"/>
              <a:t>f</a:t>
            </a:r>
            <a:r>
              <a:rPr lang="en-US" sz="2200" b="1" baseline="30000" dirty="0" smtClean="0"/>
              <a:t>-1</a:t>
            </a:r>
            <a:r>
              <a:rPr lang="en-US" sz="2200" b="1" dirty="0" smtClean="0"/>
              <a:t>(f(x))</a:t>
            </a:r>
          </a:p>
          <a:p>
            <a:pPr lvl="1"/>
            <a:r>
              <a:rPr lang="en-US" sz="2200" dirty="0" smtClean="0"/>
              <a:t>Are your functions 1-to-1? Explain </a:t>
            </a:r>
            <a:r>
              <a:rPr lang="en-US" sz="2200" dirty="0"/>
              <a:t>how you </a:t>
            </a:r>
            <a:r>
              <a:rPr lang="en-US" sz="2200" dirty="0" smtClean="0"/>
              <a:t>using the tables, graphs and algebra.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HW: Pg. 136/#31-34; 147/ #57 – 65 Due </a:t>
            </a:r>
            <a:r>
              <a:rPr lang="en-US" sz="2400" b="1" dirty="0" smtClean="0">
                <a:solidFill>
                  <a:srgbClr val="FF0000"/>
                </a:solidFill>
              </a:rPr>
              <a:t>FRIDAY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rgbClr val="FF0000"/>
                </a:solidFill>
              </a:rPr>
              <a:t>Make Up Work Due MONDAY 12/1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lvl="1"/>
            <a:endParaRPr lang="en-US" sz="22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3317" name="Picture 5" descr="C:\Users\dstarbu\AppData\Local\Microsoft\Windows\Temporary Internet Files\Content.IE5\CMI2UCKP\MC90007879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998" y="228600"/>
            <a:ext cx="162000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57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00518E"/>
                </a:solidFill>
              </a:rPr>
              <a:t>Copy the CLASS OBJECTIVE in the CW Section of your binder:</a:t>
            </a:r>
          </a:p>
          <a:p>
            <a:pPr marL="0" lvl="1" indent="0" algn="ctr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Students will WRITE and SOLVE functions from situations.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00518E"/>
                </a:solidFill>
                <a:cs typeface="Aharoni" pitchFamily="2" charset="-79"/>
              </a:rPr>
              <a:t>CW: Pg. 160/#1-30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HW</a:t>
            </a:r>
            <a:r>
              <a:rPr lang="en-US" sz="2400" b="1" dirty="0">
                <a:solidFill>
                  <a:srgbClr val="FF0000"/>
                </a:solidFill>
              </a:rPr>
              <a:t>: Pg. 161/#33-40, 48, 50 Due Thursday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132098" name="Picture 2" descr="C:\Users\dstarbu\AppData\Local\Microsoft\Windows\Temporary Internet Files\Content.IE5\OMC3L225\MC90041346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038601"/>
            <a:ext cx="2646348" cy="2806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49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929061"/>
            <a:ext cx="5771444" cy="29332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</a:t>
            </a:r>
            <a:r>
              <a:rPr lang="en-US" dirty="0" err="1" smtClean="0"/>
              <a:t>Calc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458200" cy="4953000"/>
          </a:xfrm>
        </p:spPr>
        <p:txBody>
          <a:bodyPr/>
          <a:lstStyle/>
          <a:p>
            <a:pPr marL="342900" lvl="1" indent="-342900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518E"/>
                </a:solidFill>
              </a:rPr>
              <a:t>Complete Pg. 182/ #13-22 with your partners</a:t>
            </a:r>
          </a:p>
          <a:p>
            <a:pPr marL="342900" lvl="1" indent="-342900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518E"/>
                </a:solidFill>
              </a:rPr>
              <a:t>Quadratic Functions</a:t>
            </a:r>
          </a:p>
          <a:p>
            <a:pPr marL="342900" lvl="1" indent="-342900">
              <a:spcBef>
                <a:spcPts val="600"/>
              </a:spcBef>
              <a:buSzPct val="70000"/>
            </a:pP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pPr marL="342900" lvl="1" indent="-342900">
              <a:spcBef>
                <a:spcPts val="600"/>
              </a:spcBef>
              <a:buSzPct val="70000"/>
            </a:pPr>
            <a:r>
              <a:rPr lang="en-US" sz="3200" b="1" dirty="0" smtClean="0">
                <a:solidFill>
                  <a:srgbClr val="FF0000"/>
                </a:solidFill>
              </a:rPr>
              <a:t>HW: Pg. 182/# 23-44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 smtClean="0">
              <a:solidFill>
                <a:srgbClr val="00518E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 smtClean="0">
              <a:solidFill>
                <a:srgbClr val="00518E"/>
              </a:solidFill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48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382000" cy="1676400"/>
          </a:xfrm>
        </p:spPr>
        <p:txBody>
          <a:bodyPr>
            <a:noAutofit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Solve each equation for ‘x’, showing ALL work and checking your answers…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95430"/>
            <a:ext cx="8458200" cy="5274860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buAutoNum type="arabicPeriod"/>
            </a:pPr>
            <a:r>
              <a:rPr lang="en-US" dirty="0" smtClean="0"/>
              <a:t>x + 4 = </a:t>
            </a:r>
            <a:r>
              <a:rPr lang="en-US" dirty="0"/>
              <a:t>– </a:t>
            </a:r>
            <a:r>
              <a:rPr lang="en-US" dirty="0" smtClean="0"/>
              <a:t>13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/>
              <a:t>– </a:t>
            </a:r>
            <a:r>
              <a:rPr lang="en-US" dirty="0" smtClean="0"/>
              <a:t>8x = 104</a:t>
            </a:r>
          </a:p>
          <a:p>
            <a:pPr marL="457200" indent="-457200">
              <a:buAutoNum type="arabicPeriod" startAt="2"/>
            </a:pPr>
            <a:endParaRPr lang="en-US" dirty="0"/>
          </a:p>
          <a:p>
            <a:pPr marL="457200" indent="-457200">
              <a:buAutoNum type="arabicPeriod" startAt="2"/>
            </a:pPr>
            <a:r>
              <a:rPr lang="en-US" dirty="0" smtClean="0"/>
              <a:t>7x – 15 = 118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AutoNum type="arabicPeriod" startAt="4"/>
            </a:pPr>
            <a:r>
              <a:rPr lang="en-US" dirty="0"/>
              <a:t>– </a:t>
            </a:r>
            <a:r>
              <a:rPr lang="en-US" dirty="0" smtClean="0"/>
              <a:t>3(x + 7) + 15 = 42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Solve for ‘x’ </a:t>
            </a:r>
            <a:r>
              <a:rPr lang="en-US" b="1" u="sng" dirty="0" smtClean="0"/>
              <a:t>AND</a:t>
            </a:r>
            <a:r>
              <a:rPr lang="en-US" dirty="0" smtClean="0"/>
              <a:t> ‘y’:</a:t>
            </a:r>
          </a:p>
          <a:p>
            <a:pPr marL="0" indent="0">
              <a:buNone/>
            </a:pPr>
            <a:r>
              <a:rPr lang="en-US" sz="1700" dirty="0" smtClean="0">
                <a:solidFill>
                  <a:srgbClr val="7030A0"/>
                </a:solidFill>
              </a:rPr>
              <a:t>5</a:t>
            </a:r>
            <a:r>
              <a:rPr lang="en-US" dirty="0" smtClean="0"/>
              <a:t>.   5x – 8y = 36				</a:t>
            </a:r>
            <a:r>
              <a:rPr lang="en-US" b="1" dirty="0" smtClean="0">
                <a:solidFill>
                  <a:srgbClr val="C00000"/>
                </a:solidFill>
              </a:rPr>
              <a:t>HW </a:t>
            </a:r>
            <a:r>
              <a:rPr lang="en-US" b="1" dirty="0">
                <a:solidFill>
                  <a:srgbClr val="C00000"/>
                </a:solidFill>
              </a:rPr>
              <a:t>#1 – Due Tuesday</a:t>
            </a:r>
          </a:p>
          <a:p>
            <a:pPr marL="0" indent="0">
              <a:buNone/>
            </a:pPr>
            <a:r>
              <a:rPr lang="en-US" dirty="0" smtClean="0"/>
              <a:t>      9x – 9y = 54			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7030A0"/>
                </a:solidFill>
              </a:rPr>
              <a:t>6</a:t>
            </a:r>
            <a:r>
              <a:rPr lang="en-US" dirty="0" smtClean="0"/>
              <a:t>.    Describe and explain the steps you used to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solve the equations…WHY did you do those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steps?</a:t>
            </a:r>
          </a:p>
          <a:p>
            <a:pPr marL="0" indent="0">
              <a:buNone/>
            </a:pPr>
            <a:r>
              <a:rPr lang="en-US" dirty="0" smtClean="0"/>
              <a:t>7.   How can you use what you know to solve ax + b = y, for ‘x’?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9219" name="Picture 3" descr="C:\Users\dstarbu\AppData\Local\Microsoft\Windows\Temporary Internet Files\Content.IE5\9SET1P90\MP90043943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64" y="1981200"/>
            <a:ext cx="3500910" cy="263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739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458200" cy="51054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0000"/>
                </a:solidFill>
              </a:rPr>
              <a:t>HW DUE: </a:t>
            </a:r>
            <a:r>
              <a:rPr lang="en-US" sz="3200" b="1" dirty="0">
                <a:solidFill>
                  <a:srgbClr val="FF0000"/>
                </a:solidFill>
              </a:rPr>
              <a:t>Pg. 182/# </a:t>
            </a:r>
            <a:r>
              <a:rPr lang="en-US" sz="3200" b="1" dirty="0" smtClean="0">
                <a:solidFill>
                  <a:srgbClr val="FF0000"/>
                </a:solidFill>
              </a:rPr>
              <a:t>23-44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Semester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Project – </a:t>
            </a:r>
            <a:r>
              <a:rPr lang="en-US" sz="3200" b="1" u="sng" dirty="0">
                <a:solidFill>
                  <a:schemeClr val="tx2">
                    <a:lumMod val="50000"/>
                  </a:schemeClr>
                </a:solidFill>
              </a:rPr>
              <a:t>Due at Final Exam – </a:t>
            </a:r>
            <a:r>
              <a:rPr lang="en-US" sz="3200" b="1" u="sng" dirty="0" smtClean="0">
                <a:solidFill>
                  <a:schemeClr val="tx2">
                    <a:lumMod val="50000"/>
                  </a:schemeClr>
                </a:solidFill>
              </a:rPr>
              <a:t>P. 2 Monday Dec. 15, P. 6 WEDNESDAY </a:t>
            </a:r>
            <a:r>
              <a:rPr lang="en-US" sz="3200" b="1" u="sng" dirty="0">
                <a:solidFill>
                  <a:schemeClr val="tx2">
                    <a:lumMod val="50000"/>
                  </a:schemeClr>
                </a:solidFill>
              </a:rPr>
              <a:t>DEC. 17, Per. </a:t>
            </a:r>
            <a:r>
              <a:rPr lang="en-US" sz="3200" b="1" u="sng" dirty="0" smtClean="0">
                <a:solidFill>
                  <a:schemeClr val="tx2">
                    <a:lumMod val="50000"/>
                  </a:schemeClr>
                </a:solidFill>
              </a:rPr>
              <a:t>1 </a:t>
            </a:r>
            <a:r>
              <a:rPr lang="en-US" sz="3200" b="1" u="sng" dirty="0">
                <a:solidFill>
                  <a:schemeClr val="tx2">
                    <a:lumMod val="50000"/>
                  </a:schemeClr>
                </a:solidFill>
              </a:rPr>
              <a:t>– NO LATE PROJECTS ACCEPTED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u="sng" dirty="0">
                <a:solidFill>
                  <a:srgbClr val="C00000"/>
                </a:solidFill>
              </a:rPr>
              <a:t>Make-Up work due FRIDAY DEC. </a:t>
            </a:r>
            <a:r>
              <a:rPr lang="en-US" sz="3200" b="1" u="sng" dirty="0" smtClean="0">
                <a:solidFill>
                  <a:srgbClr val="C00000"/>
                </a:solidFill>
              </a:rPr>
              <a:t>12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Quadratic Functions and Projectiles</a:t>
            </a:r>
            <a:endParaRPr lang="en-US" sz="3200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133124" name="Picture 4" descr="C:\Users\dstarbu\AppData\Local\Microsoft\Windows\Temporary Internet Files\Content.IE5\DL740V0G\MM90033681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7769">
            <a:off x="-228600" y="4490319"/>
            <a:ext cx="1766888" cy="237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dstarbu\AppData\Local\Microsoft\Windows\Temporary Internet Files\Content.IE5\DL740V0G\MM90033681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62231" flipH="1">
            <a:off x="6664636" y="4473921"/>
            <a:ext cx="1766888" cy="237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13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Quadratic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686800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FACTOR each quadratic functions into 2-BINOMIALS and SOLVE for the ROOTS the write in FACTORED and VERTEX forms: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Solve for the ROOTS and VERTEX for each function, then EXPAND to STANDARD form: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Solve each function for the ROOTS, then write the functions in STANDARD and VERTEX forms: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400865"/>
              </p:ext>
            </p:extLst>
          </p:nvPr>
        </p:nvGraphicFramePr>
        <p:xfrm>
          <a:off x="304800" y="5943600"/>
          <a:ext cx="839893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44" name="Equation" r:id="rId3" imgW="3149280" imgH="228600" progId="Equation.DSMT4">
                  <p:embed/>
                </p:oleObj>
              </mc:Choice>
              <mc:Fallback>
                <p:oleObj name="Equation" r:id="rId3" imgW="3149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5943600"/>
                        <a:ext cx="8398933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095865"/>
              </p:ext>
            </p:extLst>
          </p:nvPr>
        </p:nvGraphicFramePr>
        <p:xfrm>
          <a:off x="838200" y="4343401"/>
          <a:ext cx="722418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45" name="Equation" r:id="rId5" imgW="3187440" imgH="228600" progId="Equation.DSMT4">
                  <p:embed/>
                </p:oleObj>
              </mc:Choice>
              <mc:Fallback>
                <p:oleObj name="Equation" r:id="rId5" imgW="3187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4343401"/>
                        <a:ext cx="7224183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733563"/>
              </p:ext>
            </p:extLst>
          </p:nvPr>
        </p:nvGraphicFramePr>
        <p:xfrm>
          <a:off x="635000" y="2667000"/>
          <a:ext cx="7747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46" name="Equation" r:id="rId7" imgW="3098520" imgH="228600" progId="Equation.DSMT4">
                  <p:embed/>
                </p:oleObj>
              </mc:Choice>
              <mc:Fallback>
                <p:oleObj name="Equation" r:id="rId7" imgW="30985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5000" y="2667000"/>
                        <a:ext cx="77470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671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3" name="Picture 3" descr="C:\Users\dstarbu\AppData\Local\Microsoft\Windows\Temporary Internet Files\Content.IE5\G8ERFW2T\MP90044871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133600"/>
            <a:ext cx="1880526" cy="184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/>
          <a:lstStyle/>
          <a:p>
            <a:r>
              <a:rPr lang="en-US" dirty="0" smtClean="0"/>
              <a:t>Partner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5344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With your group, complete the following:</a:t>
            </a:r>
          </a:p>
          <a:p>
            <a:r>
              <a:rPr lang="en-US" dirty="0" smtClean="0"/>
              <a:t>Use the QUADRATIC FORMULA to find the roots</a:t>
            </a:r>
          </a:p>
          <a:p>
            <a:r>
              <a:rPr lang="en-US" dirty="0" smtClean="0"/>
              <a:t>Write the equation in FACTORED FORM</a:t>
            </a:r>
          </a:p>
          <a:p>
            <a:r>
              <a:rPr lang="en-US" dirty="0" smtClean="0"/>
              <a:t>Find the VERTEX of the function</a:t>
            </a:r>
          </a:p>
          <a:p>
            <a:r>
              <a:rPr lang="en-US" dirty="0" smtClean="0"/>
              <a:t>Write the function in VERTEX form</a:t>
            </a:r>
          </a:p>
          <a:p>
            <a:r>
              <a:rPr lang="en-US" dirty="0" smtClean="0"/>
              <a:t>Sketch a graph of the function that shows the ROOTS, VERTEX and y-INTERCEPT</a:t>
            </a:r>
          </a:p>
          <a:p>
            <a:r>
              <a:rPr lang="en-US" dirty="0" smtClean="0"/>
              <a:t>Describe the translation and transformation of the </a:t>
            </a:r>
            <a:r>
              <a:rPr lang="en-US" dirty="0" smtClean="0"/>
              <a:t>function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Make up work due </a:t>
            </a:r>
            <a:r>
              <a:rPr lang="en-US" b="1" smtClean="0">
                <a:solidFill>
                  <a:srgbClr val="FF0000"/>
                </a:solidFill>
              </a:rPr>
              <a:t>TOMORROW , 3pm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Project due at </a:t>
            </a:r>
            <a:r>
              <a:rPr lang="en-US" b="1" dirty="0">
                <a:solidFill>
                  <a:srgbClr val="FF0000"/>
                </a:solidFill>
              </a:rPr>
              <a:t>F</a:t>
            </a:r>
            <a:r>
              <a:rPr lang="en-US" b="1" dirty="0" smtClean="0">
                <a:solidFill>
                  <a:srgbClr val="FF0000"/>
                </a:solidFill>
              </a:rPr>
              <a:t>inal Exam – </a:t>
            </a:r>
            <a:r>
              <a:rPr lang="en-US" b="1" u="sng" dirty="0" smtClean="0">
                <a:solidFill>
                  <a:srgbClr val="FF0000"/>
                </a:solidFill>
              </a:rPr>
              <a:t>No late projects acce</a:t>
            </a:r>
            <a:r>
              <a:rPr lang="en-US" b="1" u="sng" dirty="0" smtClean="0">
                <a:solidFill>
                  <a:srgbClr val="FF0000"/>
                </a:solidFill>
              </a:rPr>
              <a:t>pted</a:t>
            </a:r>
            <a:endParaRPr lang="en-US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82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Projectile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firework rocket is launched, modeling the function: h(t) = -16t</a:t>
            </a:r>
            <a:r>
              <a:rPr lang="en-US" baseline="30000" dirty="0" smtClean="0"/>
              <a:t>2</a:t>
            </a:r>
            <a:r>
              <a:rPr lang="en-US" dirty="0" smtClean="0"/>
              <a:t> + 240t + 5, where ‘t’ is the time in seconds and h(t) is the height of the rocket in feet. </a:t>
            </a:r>
          </a:p>
          <a:p>
            <a:r>
              <a:rPr lang="en-US" dirty="0" smtClean="0"/>
              <a:t>Find the rocket’s height at 2.5 seconds</a:t>
            </a:r>
          </a:p>
          <a:p>
            <a:r>
              <a:rPr lang="en-US" dirty="0" smtClean="0"/>
              <a:t>Find the 2 points when the rocket will be 500 feet in the air…(way up and way down)</a:t>
            </a:r>
          </a:p>
          <a:p>
            <a:r>
              <a:rPr lang="en-US" dirty="0" smtClean="0"/>
              <a:t>When will the rocket reach its vertex? How high will it be?</a:t>
            </a:r>
          </a:p>
          <a:p>
            <a:r>
              <a:rPr lang="en-US" dirty="0" smtClean="0"/>
              <a:t>When will the rocket hit the ground? </a:t>
            </a:r>
            <a:endParaRPr lang="en-US" dirty="0"/>
          </a:p>
        </p:txBody>
      </p:sp>
      <p:pic>
        <p:nvPicPr>
          <p:cNvPr id="4" name="Picture 4" descr="C:\Users\dstarbu\AppData\Local\Microsoft\Windows\Temporary Internet Files\Content.IE5\DL740V0G\MM90033681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65408">
            <a:off x="6307563" y="4770340"/>
            <a:ext cx="1766888" cy="237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15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Pg. 130/ Ex. #3, Ex. #7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Pg. 135/ #9-22, 23-32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Inverses and 1:1</a:t>
            </a:r>
          </a:p>
          <a:p>
            <a:endParaRPr lang="en-US" b="1" dirty="0">
              <a:solidFill>
                <a:srgbClr val="003300"/>
              </a:solidFill>
            </a:endParaRPr>
          </a:p>
        </p:txBody>
      </p:sp>
      <p:pic>
        <p:nvPicPr>
          <p:cNvPr id="63492" name="Picture 4" descr="C:\Users\dstarbu\AppData\Local\Microsoft\Windows\Temporary Internet Files\Content.IE5\2PUEW0UN\MC9000787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320" y="3276600"/>
            <a:ext cx="3416619" cy="301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02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Finish Posters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>
                <a:solidFill>
                  <a:srgbClr val="FF0000"/>
                </a:solidFill>
              </a:rPr>
              <a:t>HW: Pg. 135/ #9-22, 23-32 Due </a:t>
            </a:r>
            <a:r>
              <a:rPr lang="en-US" sz="2400" b="1" dirty="0" smtClean="0">
                <a:solidFill>
                  <a:srgbClr val="FF0000"/>
                </a:solidFill>
              </a:rPr>
              <a:t>TODAY</a:t>
            </a:r>
          </a:p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003300"/>
                </a:solidFill>
              </a:rPr>
              <a:t>TEST – WED./THURS.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b="1" dirty="0" smtClean="0">
                <a:solidFill>
                  <a:srgbClr val="003300"/>
                </a:solidFill>
              </a:rPr>
              <a:t>Inverses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b="1" dirty="0" smtClean="0">
                <a:solidFill>
                  <a:srgbClr val="003300"/>
                </a:solidFill>
              </a:rPr>
              <a:t>1:1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b="1" dirty="0" smtClean="0">
                <a:solidFill>
                  <a:srgbClr val="003300"/>
                </a:solidFill>
              </a:rPr>
              <a:t>Composition of Functions f(g(x))</a:t>
            </a:r>
          </a:p>
          <a:p>
            <a:pPr marL="548640" lvl="2">
              <a:spcBef>
                <a:spcPts val="600"/>
              </a:spcBef>
              <a:buSzPct val="70000"/>
            </a:pPr>
            <a:r>
              <a:rPr lang="en-US" b="1" dirty="0" smtClean="0">
                <a:solidFill>
                  <a:srgbClr val="003300"/>
                </a:solidFill>
              </a:rPr>
              <a:t>Elementary Parametric Functions</a:t>
            </a:r>
            <a:endParaRPr lang="en-US" b="1" dirty="0">
              <a:solidFill>
                <a:srgbClr val="003300"/>
              </a:solidFill>
            </a:endParaRPr>
          </a:p>
          <a:p>
            <a:pPr marL="182563" lvl="2" indent="-182563">
              <a:spcBef>
                <a:spcPts val="600"/>
              </a:spcBef>
              <a:buSzPct val="70000"/>
            </a:pPr>
            <a:r>
              <a:rPr lang="en-US" sz="2400" b="1" dirty="0" smtClean="0">
                <a:solidFill>
                  <a:srgbClr val="002060"/>
                </a:solidFill>
              </a:rPr>
              <a:t>Copy the Class Objective in the CW Section of your 3-ring binder: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r>
              <a:rPr lang="en-US" sz="2400" b="1" i="1" dirty="0" smtClean="0"/>
              <a:t>Students will define and write PARAMETRIC EQUATIONS for situations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endParaRPr lang="en-US" sz="2400" b="1" i="1" dirty="0"/>
          </a:p>
          <a:p>
            <a:pPr marL="0" lvl="2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CW: Pg. 135/ #1-8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endParaRPr lang="en-US" sz="2400" b="1" i="1" dirty="0">
              <a:solidFill>
                <a:srgbClr val="FF0000"/>
              </a:solidFill>
            </a:endParaRPr>
          </a:p>
          <a:p>
            <a:pPr marL="0" lvl="2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HW</a:t>
            </a:r>
            <a:r>
              <a:rPr lang="en-US" sz="2400" b="1" dirty="0">
                <a:solidFill>
                  <a:srgbClr val="FF0000"/>
                </a:solidFill>
              </a:rPr>
              <a:t>: Pg. 147/ #1-28 – Due Wed./Thurs</a:t>
            </a:r>
            <a:r>
              <a:rPr lang="en-US" sz="2400" b="1" dirty="0" smtClean="0">
                <a:solidFill>
                  <a:srgbClr val="FF0000"/>
                </a:solidFill>
              </a:rPr>
              <a:t>.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r>
              <a:rPr lang="en-US" sz="2400" b="1" dirty="0">
                <a:solidFill>
                  <a:srgbClr val="003300"/>
                </a:solidFill>
              </a:rPr>
              <a:t>TEST – WED./THURS.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2" indent="0">
              <a:spcBef>
                <a:spcPts val="600"/>
              </a:spcBef>
              <a:buSzPct val="70000"/>
              <a:buNone/>
            </a:pPr>
            <a:endParaRPr lang="en-US" sz="24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406170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943600" cy="4873752"/>
          </a:xfrm>
        </p:spPr>
        <p:txBody>
          <a:bodyPr/>
          <a:lstStyle/>
          <a:p>
            <a:pPr marL="274320" lvl="2" indent="-274320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en-US" sz="2400" b="1" dirty="0">
                <a:solidFill>
                  <a:srgbClr val="FF0000"/>
                </a:solidFill>
              </a:rPr>
              <a:t>HW: Pg. 147/ #1-28 – Due Wed./Thurs.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Test Wed., Thurs.</a:t>
            </a:r>
          </a:p>
          <a:p>
            <a:pPr marL="182563" lvl="2" indent="-182563">
              <a:spcBef>
                <a:spcPts val="600"/>
              </a:spcBef>
              <a:buSzPct val="70000"/>
            </a:pPr>
            <a:r>
              <a:rPr lang="en-US" sz="2400" b="1" dirty="0">
                <a:solidFill>
                  <a:srgbClr val="002060"/>
                </a:solidFill>
              </a:rPr>
              <a:t>Copy the Class Objective in the CW Section of your 3-ring binder:</a:t>
            </a:r>
          </a:p>
          <a:p>
            <a:pPr marL="0" lvl="2" indent="0">
              <a:spcBef>
                <a:spcPts val="600"/>
              </a:spcBef>
              <a:buSzPct val="70000"/>
              <a:buNone/>
            </a:pPr>
            <a:r>
              <a:rPr lang="en-US" sz="2400" b="1" i="1" dirty="0"/>
              <a:t>Students will define and write PARAMETRIC EQUATIONS for situations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Complete Pg. 135/ #1-8 – Be sure to graph on GRAPH paper.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C:\Users\dstarbu\AppData\Local\Microsoft\Windows\Temporary Internet Files\Content.IE5\PGPRM0DQ\MC90005335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134291"/>
            <a:ext cx="3311465" cy="472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dstarbu\AppData\Local\Microsoft\Windows\Temporary Internet Files\Content.IE5\382GYQO9\MC90033612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124200"/>
            <a:ext cx="2052261" cy="211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63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TEST TODAY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147/ #</a:t>
            </a:r>
            <a:r>
              <a:rPr lang="en-US" b="1" dirty="0" smtClean="0">
                <a:solidFill>
                  <a:srgbClr val="C00000"/>
                </a:solidFill>
              </a:rPr>
              <a:t>1-28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FINISH CW DUE: 135</a:t>
            </a:r>
            <a:r>
              <a:rPr lang="en-US" b="1" dirty="0">
                <a:solidFill>
                  <a:srgbClr val="C00000"/>
                </a:solidFill>
              </a:rPr>
              <a:t>/ #1-8 – Be sure to graph on GRAPH paper.</a:t>
            </a:r>
          </a:p>
          <a:p>
            <a:endParaRPr lang="en-US" dirty="0"/>
          </a:p>
        </p:txBody>
      </p:sp>
      <p:pic>
        <p:nvPicPr>
          <p:cNvPr id="64514" name="Picture 2" descr="C:\Users\dstarbu\AppData\Local\Microsoft\Windows\Temporary Internet Files\Content.IE5\GXCNT3Q0\MC90043622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581400"/>
            <a:ext cx="4511842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49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003300"/>
                </a:solidFill>
              </a:rPr>
              <a:t>NEW SEATS!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Complete the QUICK REVIEW, Pg. 182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3300"/>
                </a:solidFill>
              </a:rPr>
              <a:t>	</a:t>
            </a:r>
            <a:r>
              <a:rPr lang="en-US" b="1" dirty="0" smtClean="0">
                <a:solidFill>
                  <a:srgbClr val="003300"/>
                </a:solidFill>
              </a:rPr>
              <a:t> with your group</a:t>
            </a:r>
          </a:p>
          <a:p>
            <a:r>
              <a:rPr lang="en-US" dirty="0" smtClean="0"/>
              <a:t>Polynomial and Quadratic Functions</a:t>
            </a:r>
          </a:p>
          <a:p>
            <a:pPr lvl="1"/>
            <a:r>
              <a:rPr lang="en-US" dirty="0" smtClean="0"/>
              <a:t>Forms</a:t>
            </a:r>
          </a:p>
          <a:p>
            <a:pPr lvl="1"/>
            <a:r>
              <a:rPr lang="en-US" dirty="0" smtClean="0"/>
              <a:t>Solving</a:t>
            </a:r>
          </a:p>
          <a:p>
            <a:pPr lvl="1"/>
            <a:r>
              <a:rPr lang="en-US" dirty="0" smtClean="0"/>
              <a:t>Re-writing</a:t>
            </a:r>
          </a:p>
          <a:p>
            <a:pPr marL="458788" lvl="1" indent="-457200">
              <a:buFont typeface="Courier New" pitchFamily="49" charset="0"/>
              <a:buChar char="o"/>
            </a:pPr>
            <a:r>
              <a:rPr lang="en-US" sz="2800" dirty="0" smtClean="0"/>
              <a:t>Completing the SQUARE</a:t>
            </a:r>
          </a:p>
          <a:p>
            <a:pPr marL="458788" lvl="1" indent="-457200">
              <a:buFont typeface="Courier New" pitchFamily="49" charset="0"/>
              <a:buChar char="o"/>
            </a:pPr>
            <a:endParaRPr lang="en-US" sz="2800" dirty="0"/>
          </a:p>
          <a:p>
            <a:pPr marL="458788" lvl="1" indent="-457200">
              <a:buFont typeface="Courier New" pitchFamily="49" charset="0"/>
              <a:buChar char="o"/>
            </a:pPr>
            <a:r>
              <a:rPr lang="en-US" sz="2800" b="1" dirty="0" smtClean="0">
                <a:solidFill>
                  <a:srgbClr val="C00000"/>
                </a:solidFill>
              </a:rPr>
              <a:t>HW: Pg. 182/ #1-22, 73-77 DUE MONDAY</a:t>
            </a:r>
            <a:endParaRPr lang="en-US" sz="2800" b="1" dirty="0">
              <a:solidFill>
                <a:srgbClr val="C00000"/>
              </a:solidFill>
            </a:endParaRPr>
          </a:p>
        </p:txBody>
      </p:sp>
      <p:pic>
        <p:nvPicPr>
          <p:cNvPr id="64515" name="Picture 3" descr="C:\Users\dstarbu\AppData\Local\Microsoft\Windows\Temporary Internet Files\Content.IE5\AECW5UFU\MC900048064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600199"/>
            <a:ext cx="2221687" cy="356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41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" y="914400"/>
            <a:ext cx="8763000" cy="5943600"/>
          </a:xfrm>
        </p:spPr>
        <p:txBody>
          <a:bodyPr>
            <a:noAutofit/>
          </a:bodyPr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400" b="1" dirty="0" smtClean="0">
                <a:solidFill>
                  <a:srgbClr val="002060"/>
                </a:solidFill>
              </a:rPr>
              <a:t>Copy the CLASS OBJECTIVE in the CW Section of your binder: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i="1" dirty="0" smtClean="0">
                <a:latin typeface="Aharoni" pitchFamily="2" charset="-79"/>
                <a:cs typeface="Aharoni" pitchFamily="2" charset="-79"/>
              </a:rPr>
              <a:t>Students will use COMPLETING THE SQUARE to rewrite Quadratic functions, graph the functions and define translations and transformations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dirty="0" smtClean="0"/>
              <a:t>Complete </a:t>
            </a:r>
            <a:r>
              <a:rPr lang="en-US" sz="2400" dirty="0"/>
              <a:t>the square to write the function in VERTEX form</a:t>
            </a:r>
            <a:r>
              <a:rPr lang="en-US" sz="2400" dirty="0" smtClean="0"/>
              <a:t>: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dirty="0" smtClean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dirty="0"/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dirty="0" smtClean="0"/>
          </a:p>
          <a:p>
            <a:r>
              <a:rPr lang="en-US" dirty="0" smtClean="0"/>
              <a:t>Describe </a:t>
            </a:r>
            <a:r>
              <a:rPr lang="en-US" dirty="0"/>
              <a:t>the TRANSLATION and TRANSFORMATION on the function</a:t>
            </a:r>
          </a:p>
          <a:p>
            <a:r>
              <a:rPr lang="en-US" dirty="0"/>
              <a:t>SKETCH the function</a:t>
            </a:r>
          </a:p>
          <a:p>
            <a:pPr marL="0" lvl="1" indent="0">
              <a:spcBef>
                <a:spcPts val="600"/>
              </a:spcBef>
              <a:buSzPct val="70000"/>
              <a:buNone/>
            </a:pPr>
            <a:endParaRPr lang="en-US" sz="2400" b="1" i="1" dirty="0">
              <a:solidFill>
                <a:srgbClr val="C00000"/>
              </a:solidFill>
              <a:latin typeface="Aharoni" pitchFamily="2" charset="-79"/>
              <a:cs typeface="Aharoni" pitchFamily="2" charset="-79"/>
            </a:endParaRPr>
          </a:p>
          <a:p>
            <a:pPr marL="0" lvl="1" indent="0">
              <a:spcBef>
                <a:spcPts val="600"/>
              </a:spcBef>
              <a:buSzPct val="70000"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+mj-lt"/>
                <a:cs typeface="Aharoni" pitchFamily="2" charset="-79"/>
              </a:rPr>
              <a:t>HW: Pg. 182/ #23-44</a:t>
            </a:r>
            <a:endParaRPr lang="en-US" sz="2400" b="1" dirty="0">
              <a:solidFill>
                <a:srgbClr val="C00000"/>
              </a:solidFill>
              <a:latin typeface="+mj-lt"/>
              <a:cs typeface="Aharoni" pitchFamily="2" charset="-79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073716"/>
              </p:ext>
            </p:extLst>
          </p:nvPr>
        </p:nvGraphicFramePr>
        <p:xfrm>
          <a:off x="1828800" y="3581400"/>
          <a:ext cx="4800600" cy="892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71" name="Equation" r:id="rId3" imgW="1422360" imgH="228600" progId="Equation.DSMT4">
                  <p:embed/>
                </p:oleObj>
              </mc:Choice>
              <mc:Fallback>
                <p:oleObj name="Equation" r:id="rId3" imgW="1422360" imgH="228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581400"/>
                        <a:ext cx="4800600" cy="8924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25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starbu\AppData\Local\Microsoft\Windows\Temporary Internet Files\Content.IE5\CMI2UCKP\MC90003703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752600"/>
            <a:ext cx="1709076" cy="220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54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15 min…</a:t>
            </a:r>
            <a:br>
              <a:rPr lang="en-US" dirty="0" smtClean="0"/>
            </a:br>
            <a:r>
              <a:rPr lang="en-US" dirty="0" smtClean="0"/>
              <a:t>Solve each equation for ‘x’, showing ALL work and checking your answers…(</a:t>
            </a:r>
            <a:r>
              <a:rPr lang="en-US" dirty="0" err="1" smtClean="0"/>
              <a:t>Oooh</a:t>
            </a:r>
            <a:r>
              <a:rPr lang="en-US" dirty="0" smtClean="0"/>
              <a:t>, quadratics…how many solutions???)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752600"/>
            <a:ext cx="8610600" cy="5122460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AutoNum type="arabicPeriod"/>
            </a:pPr>
            <a:r>
              <a:rPr lang="en-US" dirty="0" smtClean="0"/>
              <a:t>x</a:t>
            </a:r>
            <a:r>
              <a:rPr lang="en-US" baseline="30000" dirty="0" smtClean="0"/>
              <a:t>2</a:t>
            </a:r>
            <a:r>
              <a:rPr lang="en-US" dirty="0" smtClean="0"/>
              <a:t>  = 289</a:t>
            </a:r>
          </a:p>
          <a:p>
            <a:pPr marL="457200" indent="-457200">
              <a:buAutoNum type="arabicPeriod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 smtClean="0"/>
              <a:t>x</a:t>
            </a:r>
            <a:r>
              <a:rPr lang="en-US" baseline="30000" dirty="0" smtClean="0"/>
              <a:t>2 </a:t>
            </a:r>
            <a:r>
              <a:rPr lang="en-US" dirty="0" smtClean="0"/>
              <a:t>+ 38  = 263</a:t>
            </a:r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/>
              <a:t> – 8x</a:t>
            </a:r>
            <a:r>
              <a:rPr lang="en-US" baseline="30000" dirty="0" smtClean="0"/>
              <a:t>2</a:t>
            </a:r>
            <a:r>
              <a:rPr lang="en-US" dirty="0" smtClean="0"/>
              <a:t> = </a:t>
            </a:r>
            <a:r>
              <a:rPr lang="en-US" dirty="0"/>
              <a:t> – 648</a:t>
            </a: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r>
              <a:rPr lang="en-US" dirty="0" smtClean="0"/>
              <a:t>      x</a:t>
            </a:r>
            <a:r>
              <a:rPr lang="en-US" baseline="30000" dirty="0" smtClean="0"/>
              <a:t>2</a:t>
            </a:r>
            <a:r>
              <a:rPr lang="en-US" dirty="0" smtClean="0"/>
              <a:t> – 19 = 35</a:t>
            </a:r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1900" dirty="0" smtClean="0">
                <a:solidFill>
                  <a:srgbClr val="7030A0"/>
                </a:solidFill>
              </a:rPr>
              <a:t>5.               </a:t>
            </a:r>
            <a:r>
              <a:rPr lang="en-US" sz="2600" dirty="0" smtClean="0"/>
              <a:t>x</a:t>
            </a:r>
            <a:r>
              <a:rPr lang="en-US" sz="2600" baseline="30000" dirty="0" smtClean="0"/>
              <a:t>2 </a:t>
            </a:r>
            <a:r>
              <a:rPr lang="en-US" sz="2600" dirty="0"/>
              <a:t>+ </a:t>
            </a:r>
            <a:r>
              <a:rPr lang="en-US" sz="2600" dirty="0" smtClean="0"/>
              <a:t>17x = 96.8 (</a:t>
            </a:r>
            <a:r>
              <a:rPr lang="en-US" sz="2600" dirty="0" err="1" smtClean="0"/>
              <a:t>hmmmm</a:t>
            </a:r>
            <a:r>
              <a:rPr lang="en-US" sz="2600" dirty="0" smtClean="0"/>
              <a:t>….remember me?                               )</a:t>
            </a:r>
            <a:endParaRPr lang="en-US" sz="2600" dirty="0"/>
          </a:p>
          <a:p>
            <a:pPr marL="457200" indent="-457200">
              <a:buAutoNum type="arabicPeriod" startAt="2"/>
            </a:pPr>
            <a:endParaRPr lang="en-US" sz="1900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sz="19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1900" dirty="0" smtClean="0">
                <a:solidFill>
                  <a:srgbClr val="7030A0"/>
                </a:solidFill>
              </a:rPr>
              <a:t>6</a:t>
            </a:r>
            <a:r>
              <a:rPr lang="en-US" dirty="0" smtClean="0"/>
              <a:t>.    Describe and explain the steps you used to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solve the equations…WHY did you do those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steps?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7.   How can you use what you know to </a:t>
            </a:r>
            <a:r>
              <a:rPr lang="en-US" dirty="0" smtClean="0"/>
              <a:t>solve,        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for </a:t>
            </a:r>
            <a:r>
              <a:rPr lang="en-US" dirty="0"/>
              <a:t>‘x’?</a:t>
            </a:r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HW #1 – Due Tuesday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pPr marL="457200" indent="-457200">
              <a:buAutoNum type="arabicPeriod" startAt="2"/>
            </a:pPr>
            <a:endParaRPr lang="en-US" dirty="0" smtClean="0"/>
          </a:p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228950"/>
              </p:ext>
            </p:extLst>
          </p:nvPr>
        </p:nvGraphicFramePr>
        <p:xfrm>
          <a:off x="5029200" y="5638800"/>
          <a:ext cx="1600201" cy="812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32" name="Equation" r:id="rId4" imgW="761760" imgH="393480" progId="Equation.DSMT4">
                  <p:embed/>
                </p:oleObj>
              </mc:Choice>
              <mc:Fallback>
                <p:oleObj name="Equation" r:id="rId4" imgW="761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29200" y="5638800"/>
                        <a:ext cx="1600201" cy="8122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467367"/>
              </p:ext>
            </p:extLst>
          </p:nvPr>
        </p:nvGraphicFramePr>
        <p:xfrm>
          <a:off x="838200" y="3265677"/>
          <a:ext cx="299196" cy="772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33" name="Equation" r:id="rId6" imgW="152280" imgH="393480" progId="Equation.DSMT4">
                  <p:embed/>
                </p:oleObj>
              </mc:Choice>
              <mc:Fallback>
                <p:oleObj name="Equation" r:id="rId6" imgW="152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200" y="3265677"/>
                        <a:ext cx="299196" cy="772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868995"/>
              </p:ext>
            </p:extLst>
          </p:nvPr>
        </p:nvGraphicFramePr>
        <p:xfrm>
          <a:off x="838200" y="4114800"/>
          <a:ext cx="244373" cy="688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34" name="Equation" r:id="rId8" imgW="139680" imgH="393480" progId="Equation.DSMT4">
                  <p:embed/>
                </p:oleObj>
              </mc:Choice>
              <mc:Fallback>
                <p:oleObj name="Equation" r:id="rId8" imgW="139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8200" y="4114800"/>
                        <a:ext cx="244373" cy="6886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046985"/>
              </p:ext>
            </p:extLst>
          </p:nvPr>
        </p:nvGraphicFramePr>
        <p:xfrm>
          <a:off x="5715000" y="4114800"/>
          <a:ext cx="1778425" cy="883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35" name="Equation" r:id="rId10" imgW="990360" imgH="444240" progId="Equation.DSMT4">
                  <p:embed/>
                </p:oleObj>
              </mc:Choice>
              <mc:Fallback>
                <p:oleObj name="Equation" r:id="rId10" imgW="9903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15000" y="4114800"/>
                        <a:ext cx="1778425" cy="883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304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924800" cy="141763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Find the equation for the graph in VERTEX form and STANDARD form</a:t>
            </a:r>
            <a:r>
              <a:rPr lang="en-US" b="1" smtClean="0">
                <a:solidFill>
                  <a:schemeClr val="tx1"/>
                </a:solidFill>
              </a:rPr>
              <a:t>, and </a:t>
            </a:r>
            <a:r>
              <a:rPr lang="en-US" b="1" dirty="0" smtClean="0">
                <a:solidFill>
                  <a:schemeClr val="tx1"/>
                </a:solidFill>
              </a:rPr>
              <a:t>solve for the ROOTS: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8382000" cy="494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00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295400"/>
            <a:ext cx="8458200" cy="5486400"/>
          </a:xfrm>
        </p:spPr>
        <p:txBody>
          <a:bodyPr/>
          <a:lstStyle/>
          <a:p>
            <a:r>
              <a:rPr lang="en-US" dirty="0" smtClean="0"/>
              <a:t>Group Task- Each person complete in CW section of your binder. Each GROUP turn in ONE paper to teacher:</a:t>
            </a:r>
          </a:p>
          <a:p>
            <a:pPr marL="457200" indent="-457200">
              <a:buAutoNum type="arabicPeriod"/>
            </a:pPr>
            <a:r>
              <a:rPr lang="en-US" dirty="0" smtClean="0"/>
              <a:t>Write your function in VERTEX form by COMPLETING THE SQUARE, showing ALL work.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ROOTS of your function, showing ALL work.</a:t>
            </a:r>
          </a:p>
          <a:p>
            <a:pPr marL="457200" indent="-457200">
              <a:buAutoNum type="arabicPeriod"/>
            </a:pPr>
            <a:r>
              <a:rPr lang="en-US" dirty="0" smtClean="0"/>
              <a:t>Find the VERTEX of your function from your VERTEX equation</a:t>
            </a:r>
          </a:p>
          <a:p>
            <a:pPr marL="457200" indent="-457200">
              <a:buAutoNum type="arabicPeriod"/>
            </a:pPr>
            <a:r>
              <a:rPr lang="en-US" dirty="0" smtClean="0"/>
              <a:t>Sketch the graph of the function, describing the TRANSLATIONS and TRANSFORMATIONS of the function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HW: READ Pg. 188-196/ HW Pg. 196/ #1-30</a:t>
            </a:r>
          </a:p>
        </p:txBody>
      </p:sp>
    </p:spTree>
    <p:extLst>
      <p:ext uri="{BB962C8B-B14F-4D97-AF65-F5344CB8AC3E}">
        <p14:creationId xmlns:p14="http://schemas.microsoft.com/office/powerpoint/2010/main" val="331646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10600" cy="4873752"/>
          </a:xfrm>
        </p:spPr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Quiz TODAY – Quadratics and Completing the Square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READ Pg. 188-196/ HW Pg. 196/ #</a:t>
            </a:r>
            <a:r>
              <a:rPr lang="en-US" b="1" dirty="0" smtClean="0">
                <a:solidFill>
                  <a:srgbClr val="C00000"/>
                </a:solidFill>
              </a:rPr>
              <a:t>1-30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No Classes – Monday or Tuesday</a:t>
            </a:r>
            <a:endParaRPr lang="en-US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6564" name="Picture 4" descr="C:\Users\dstarbu\AppData\Local\Microsoft\Windows\Temporary Internet Files\Content.IE5\2PUEW0UN\MM900234727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787965"/>
            <a:ext cx="2743200" cy="299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81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dstarbu\AppData\Local\Microsoft\Windows\Temporary Internet Files\Content.IE5\WTZ3S8M0\MP90031440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083334"/>
            <a:ext cx="1836649" cy="280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088834"/>
            <a:ext cx="7848600" cy="56388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HW: </a:t>
            </a:r>
            <a:r>
              <a:rPr lang="en-US" b="1" dirty="0" smtClean="0">
                <a:solidFill>
                  <a:srgbClr val="C00000"/>
                </a:solidFill>
              </a:rPr>
              <a:t>Pg</a:t>
            </a:r>
            <a:r>
              <a:rPr lang="en-US" b="1" dirty="0">
                <a:solidFill>
                  <a:srgbClr val="C00000"/>
                </a:solidFill>
              </a:rPr>
              <a:t>. 196/ #</a:t>
            </a:r>
            <a:r>
              <a:rPr lang="en-US" b="1" dirty="0" smtClean="0">
                <a:solidFill>
                  <a:srgbClr val="C00000"/>
                </a:solidFill>
              </a:rPr>
              <a:t>1-30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Copy the CLASS OBJECTIVE in the CW Section of your 3-ring binder: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explore POLYNOMIAL FUNCTIONS, their GRAPHS and their END BEHAVIORS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Complete Pg. 196/ Quick Review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    and Pg. 208/ Quick Review with your group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3300"/>
                </a:solidFill>
              </a:rPr>
              <a:t>Pg. 203/ Exploration #1 – End Behavior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Pg. 209/ #17-24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Polynomial Degree – Behaviors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209/ #1-16, 25-42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95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371600"/>
            <a:ext cx="7696200" cy="5102352"/>
          </a:xfrm>
        </p:spPr>
        <p:txBody>
          <a:bodyPr/>
          <a:lstStyle/>
          <a:p>
            <a:pPr marL="274320" lvl="1">
              <a:spcBef>
                <a:spcPts val="600"/>
              </a:spcBef>
              <a:buSzPct val="70000"/>
              <a:buFont typeface="Wingdings"/>
              <a:buChar char=""/>
            </a:pPr>
            <a:r>
              <a:rPr lang="en-US" sz="2800" b="1" dirty="0">
                <a:solidFill>
                  <a:srgbClr val="002060"/>
                </a:solidFill>
              </a:rPr>
              <a:t>All make-up work, test make-ups and test corrections due this WEDNESDAY Nov. 20, 3:00</a:t>
            </a:r>
            <a:endParaRPr lang="en-US" sz="2800" b="1" dirty="0">
              <a:solidFill>
                <a:srgbClr val="00330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HW: Pg. 209/ #1-16, 25-42 – Due TUESDAY</a:t>
            </a:r>
            <a:endParaRPr lang="en-US" dirty="0"/>
          </a:p>
          <a:p>
            <a:r>
              <a:rPr lang="en-US" dirty="0" smtClean="0"/>
              <a:t>SKETCH the graphs of the functions </a:t>
            </a:r>
            <a:r>
              <a:rPr lang="en-US" dirty="0"/>
              <a:t>Pg. 210/ #39-42, </a:t>
            </a:r>
            <a:r>
              <a:rPr lang="en-US" dirty="0" smtClean="0"/>
              <a:t>53-56, using examples from pg. 204-207. Label the x and y-Intercepts on each graph</a:t>
            </a:r>
          </a:p>
          <a:p>
            <a:r>
              <a:rPr lang="en-US" dirty="0" smtClean="0"/>
              <a:t>#57-60 with calculators</a:t>
            </a:r>
          </a:p>
          <a:p>
            <a:endParaRPr lang="en-US" dirty="0" smtClean="0"/>
          </a:p>
        </p:txBody>
      </p:sp>
      <p:pic>
        <p:nvPicPr>
          <p:cNvPr id="69636" name="Picture 4" descr="C:\Users\dstarbu\AppData\Local\Microsoft\Windows\Temporary Internet Files\Content.IE5\AECW5UFU\MC90029027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769606"/>
            <a:ext cx="3104715" cy="308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048000"/>
            <a:ext cx="3810000" cy="3530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/>
          <a:lstStyle/>
          <a:p>
            <a:r>
              <a:rPr lang="en-US" dirty="0" smtClean="0"/>
              <a:t>Pre-Calculus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219200"/>
            <a:ext cx="8610600" cy="55626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209/ #1-16, </a:t>
            </a:r>
            <a:r>
              <a:rPr lang="en-US" b="1" dirty="0" smtClean="0">
                <a:solidFill>
                  <a:srgbClr val="C00000"/>
                </a:solidFill>
              </a:rPr>
              <a:t>25-42</a:t>
            </a:r>
          </a:p>
          <a:p>
            <a:r>
              <a:rPr lang="en-US" b="1" dirty="0" smtClean="0">
                <a:solidFill>
                  <a:srgbClr val="003300"/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WRITE, EVALUATE and SOLVE EXPONENTIAL and LOGISTICAL functions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Exponential Growth and Decay</a:t>
            </a:r>
          </a:p>
          <a:p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</a:rPr>
              <a:t>‘e’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- Euler’s Number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Logistical Functions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Logarithms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286/ #1-24</a:t>
            </a:r>
          </a:p>
          <a:p>
            <a:pPr marL="0" indent="0">
              <a:buNone/>
            </a:pPr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43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3300"/>
                </a:solidFill>
              </a:rPr>
              <a:t>Exponential GROWTH/DECAY</a:t>
            </a:r>
            <a:endParaRPr lang="en-US" b="1" dirty="0">
              <a:solidFill>
                <a:srgbClr val="0033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Write an EXPONENTIAL function for each situation: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marL="461963" indent="-461963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Stella invested $2000 in a Certificate of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Deposit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(CD) that pays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3.85%,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compounded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monthly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population of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1220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hummingbirds is decreasing by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12.5%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every year.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coin collection valued at $800 APPRECIATES in value by 3.5% each year</a:t>
            </a:r>
          </a:p>
          <a:p>
            <a:pPr marL="514350" indent="-514350">
              <a:buAutoNum type="arabicPeriod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A NEW car, valued at $22,500 DEPRECIATES in value by 8.5% each year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</p:txBody>
      </p:sp>
      <p:pic>
        <p:nvPicPr>
          <p:cNvPr id="70659" name="Picture 3" descr="C:\Users\dstarbu\AppData\Local\Microsoft\Windows\Temporary Internet Files\Content.IE5\WTZ3S8M0\MC900384170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636035"/>
            <a:ext cx="673102" cy="121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6" name="Picture 2" descr="C:\Users\dstarbu\AppData\Local\Microsoft\Windows\Temporary Internet Files\Content.IE5\WTZ3S8M0\MC90003048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2800" y="3134253"/>
            <a:ext cx="1134428" cy="96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28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Use the equations to find: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Stella’s CD value in 5 years</a:t>
            </a:r>
          </a:p>
          <a:p>
            <a:r>
              <a:rPr lang="en-US" dirty="0"/>
              <a:t>Time it takes Stella’s investment to be $3000</a:t>
            </a:r>
          </a:p>
          <a:p>
            <a:endParaRPr lang="en-US" dirty="0"/>
          </a:p>
          <a:p>
            <a:r>
              <a:rPr lang="en-US" dirty="0"/>
              <a:t>Number of hummingbirds in 7 years</a:t>
            </a:r>
          </a:p>
          <a:p>
            <a:r>
              <a:rPr lang="en-US" dirty="0"/>
              <a:t>Time it takes for population to be below 500</a:t>
            </a:r>
          </a:p>
          <a:p>
            <a:endParaRPr lang="en-US" dirty="0"/>
          </a:p>
          <a:p>
            <a:r>
              <a:rPr lang="en-US" dirty="0"/>
              <a:t>Value of the coin collection in 10 years</a:t>
            </a:r>
          </a:p>
          <a:p>
            <a:r>
              <a:rPr lang="en-US" dirty="0"/>
              <a:t>Time it takes collection to be worth $1500</a:t>
            </a:r>
          </a:p>
          <a:p>
            <a:endParaRPr lang="en-US" dirty="0"/>
          </a:p>
          <a:p>
            <a:r>
              <a:rPr lang="en-US" dirty="0"/>
              <a:t>Value of the car in 12 years</a:t>
            </a:r>
          </a:p>
          <a:p>
            <a:r>
              <a:rPr lang="en-US" dirty="0"/>
              <a:t>Time it takes car to be worth $5000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b="1" dirty="0" smtClean="0">
                <a:solidFill>
                  <a:srgbClr val="C00000"/>
                </a:solidFill>
              </a:rPr>
              <a:t>HW: Pg. 286/ #1-14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C:\Users\dstarbu\AppData\Local\Microsoft\Windows\Temporary Internet Files\Content.IE5\WTZ3S8M0\MC900384170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607575"/>
            <a:ext cx="673102" cy="121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54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1000" cy="495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3300"/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use the POINT/RATIO Equation to write Exponential equations and SOLVE Exponential equations using LOGARITHMS</a:t>
            </a:r>
          </a:p>
          <a:p>
            <a:pPr marL="355600" lvl="1" indent="-34290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HW DUE: </a:t>
            </a:r>
            <a:r>
              <a:rPr lang="en-US" sz="3200" b="1" dirty="0">
                <a:solidFill>
                  <a:srgbClr val="C00000"/>
                </a:solidFill>
              </a:rPr>
              <a:t>Pg. 286/ </a:t>
            </a:r>
            <a:r>
              <a:rPr lang="en-US" sz="3200" b="1">
                <a:solidFill>
                  <a:srgbClr val="C00000"/>
                </a:solidFill>
              </a:rPr>
              <a:t>#</a:t>
            </a:r>
            <a:r>
              <a:rPr lang="en-US" sz="3200" b="1" smtClean="0">
                <a:solidFill>
                  <a:srgbClr val="C00000"/>
                </a:solidFill>
              </a:rPr>
              <a:t>1-24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pPr marL="355600" lvl="1" indent="-342900"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003300"/>
                </a:solidFill>
              </a:rPr>
              <a:t>PROJECT – Inflation/Depreciation Due FRIDAY - December 6</a:t>
            </a:r>
            <a:endParaRPr lang="en-US" sz="3200" b="1" dirty="0">
              <a:solidFill>
                <a:srgbClr val="003300"/>
              </a:solidFill>
            </a:endParaRPr>
          </a:p>
          <a:p>
            <a:pPr marL="355600" lvl="1" indent="-342900">
              <a:buFont typeface="Courier New" pitchFamily="49" charset="0"/>
              <a:buChar char="o"/>
            </a:pPr>
            <a:endParaRPr lang="en-US" sz="3200" b="1" dirty="0"/>
          </a:p>
        </p:txBody>
      </p:sp>
      <p:pic>
        <p:nvPicPr>
          <p:cNvPr id="72707" name="Picture 3" descr="C:\Users\dstarbu\AppData\Local\Microsoft\Windows\Temporary Internet Files\Content.IE5\GXCNT3Q0\MM900178141[2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422" y="5105400"/>
            <a:ext cx="1721427" cy="189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1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Pre-Calculus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382000" cy="5026152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A population of 13,200 rainbow trout were estimated in a 10 mile section of the Poudre River in 2002. In 2013, biologists counted 8500 rainbow trout in that same river section.</a:t>
            </a:r>
          </a:p>
          <a:p>
            <a:pPr marL="457200" indent="-457200">
              <a:buAutoNum type="arabicPeriod"/>
            </a:pPr>
            <a:r>
              <a:rPr lang="en-US" b="1" dirty="0" smtClean="0"/>
              <a:t>Find the GROWTH or DECAY FACTOR using the Point/ Ratio Equation</a:t>
            </a:r>
          </a:p>
          <a:p>
            <a:pPr marL="457200" indent="-457200">
              <a:buAutoNum type="arabicPeriod"/>
            </a:pPr>
            <a:r>
              <a:rPr lang="en-US" b="1" dirty="0" smtClean="0"/>
              <a:t>Write an equation for the trout population.</a:t>
            </a:r>
          </a:p>
          <a:p>
            <a:pPr marL="457200" indent="-457200">
              <a:buAutoNum type="arabicPeriod"/>
            </a:pPr>
            <a:r>
              <a:rPr lang="en-US" b="1" dirty="0" smtClean="0"/>
              <a:t>How many fish will we expect in 2015</a:t>
            </a:r>
          </a:p>
          <a:p>
            <a:pPr marL="457200" indent="-457200">
              <a:buAutoNum type="arabicPeriod"/>
            </a:pPr>
            <a:r>
              <a:rPr lang="en-US" b="1" dirty="0" smtClean="0"/>
              <a:t>When will the population fall below 1000 fish?</a:t>
            </a:r>
          </a:p>
          <a:p>
            <a:pPr marL="0" indent="0" algn="ctr">
              <a:buNone/>
            </a:pPr>
            <a:r>
              <a:rPr lang="en-US" b="1" u="sng" dirty="0" smtClean="0"/>
              <a:t>Show all work on all problems!</a:t>
            </a:r>
            <a:endParaRPr lang="en-US" b="1" u="sng" dirty="0"/>
          </a:p>
        </p:txBody>
      </p:sp>
      <p:pic>
        <p:nvPicPr>
          <p:cNvPr id="72707" name="Picture 3" descr="C:\Users\dstarbu\AppData\Local\Microsoft\Windows\Temporary Internet Files\Content.IE5\AECW5UFU\MC900233594[1].wmf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5562600"/>
            <a:ext cx="1976673" cy="99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29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109081</TotalTime>
  <Words>12709</Words>
  <Application>Microsoft Office PowerPoint</Application>
  <PresentationFormat>On-screen Show (4:3)</PresentationFormat>
  <Paragraphs>2186</Paragraphs>
  <Slides>280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280</vt:i4>
      </vt:variant>
    </vt:vector>
  </HeadingPairs>
  <TitlesOfParts>
    <vt:vector size="282" baseType="lpstr">
      <vt:lpstr>Oriel</vt:lpstr>
      <vt:lpstr>Equation</vt:lpstr>
      <vt:lpstr>Mrs. Starbuck Room 323 Welcome to  Pre-Calculus!</vt:lpstr>
      <vt:lpstr>Course Expectations - Syllabus</vt:lpstr>
      <vt:lpstr>Group Expectations</vt:lpstr>
      <vt:lpstr>HW and Binder Due Dates</vt:lpstr>
      <vt:lpstr>How to set up your assignment heading </vt:lpstr>
      <vt:lpstr>The daily Course objective</vt:lpstr>
      <vt:lpstr>Pre-Calculus – Learning Objective</vt:lpstr>
      <vt:lpstr> Solve each equation for ‘x’, showing ALL work and checking your answers… </vt:lpstr>
      <vt:lpstr>15 min… Solve each equation for ‘x’, showing ALL work and checking your answers…(Oooh, quadratics…how many solutions???)</vt:lpstr>
      <vt:lpstr> Solve each equation for ‘x’, showing ALL work and checking your answers…</vt:lpstr>
      <vt:lpstr>Solve each equation for ‘x’, showing ALL steps:</vt:lpstr>
      <vt:lpstr>Solve each equation for, showing ALL steps:</vt:lpstr>
      <vt:lpstr>Pre-Calculus</vt:lpstr>
      <vt:lpstr>Pre-Calculus  </vt:lpstr>
      <vt:lpstr>Tuesday September 2 - All Classes</vt:lpstr>
      <vt:lpstr>Modeling Functions</vt:lpstr>
      <vt:lpstr>Pre-Calculus </vt:lpstr>
      <vt:lpstr>Pre-Calculus</vt:lpstr>
      <vt:lpstr>Pre-Calculus </vt:lpstr>
      <vt:lpstr>Pre-Calculus   Tuesday September 2 </vt:lpstr>
      <vt:lpstr>Pre-Calculus Learning Objective</vt:lpstr>
      <vt:lpstr>Pre-Calculus</vt:lpstr>
      <vt:lpstr>Pre-Calculus</vt:lpstr>
      <vt:lpstr>Pre-Calculus</vt:lpstr>
      <vt:lpstr>Pre-Calculus</vt:lpstr>
      <vt:lpstr>Pre-Calculus</vt:lpstr>
      <vt:lpstr>Pre-Calculus</vt:lpstr>
      <vt:lpstr>Pre-Calculus</vt:lpstr>
      <vt:lpstr>Pre-Calculus</vt:lpstr>
      <vt:lpstr>Where are the HOLES &amp; ASYMPTOTES?</vt:lpstr>
      <vt:lpstr>Pre-Calculus </vt:lpstr>
      <vt:lpstr>Pre-Calculus</vt:lpstr>
      <vt:lpstr>Pre-Calculus </vt:lpstr>
      <vt:lpstr>PowerPoint Presentation</vt:lpstr>
      <vt:lpstr>Pre-Calculus</vt:lpstr>
      <vt:lpstr>HW Check </vt:lpstr>
      <vt:lpstr>Pre-Calculus</vt:lpstr>
      <vt:lpstr>Pre-Calculus</vt:lpstr>
      <vt:lpstr>Pre-Calculus </vt:lpstr>
      <vt:lpstr>Pre-Calculus</vt:lpstr>
      <vt:lpstr>Pre-Calculus</vt:lpstr>
      <vt:lpstr>Pre-Calculus</vt:lpstr>
      <vt:lpstr>Write an equation for each translation of f(x) = |x|</vt:lpstr>
      <vt:lpstr>Pre-Calculus – POP Quiz</vt:lpstr>
      <vt:lpstr>Pre-Calculus</vt:lpstr>
      <vt:lpstr>What are CORNELL NOTES and WHY should we use them?</vt:lpstr>
      <vt:lpstr>What do Cornell Notes look like?</vt:lpstr>
      <vt:lpstr>Notes – Solving Equations </vt:lpstr>
      <vt:lpstr>Pre-Calculus – Per. 2, 7  </vt:lpstr>
      <vt:lpstr>Pre-Calculus – Learning Objective</vt:lpstr>
      <vt:lpstr>Pre-Calculus – EXIT  </vt:lpstr>
      <vt:lpstr>Pre-Calculus – Per. 1, 2</vt:lpstr>
      <vt:lpstr>Pre-Calculus</vt:lpstr>
      <vt:lpstr>Pre-Calculus </vt:lpstr>
      <vt:lpstr>Pre-Calculus </vt:lpstr>
      <vt:lpstr>Pre-Calculus</vt:lpstr>
      <vt:lpstr>Pre-Calculus</vt:lpstr>
      <vt:lpstr>Pre-Calculus </vt:lpstr>
      <vt:lpstr>Pre-Calculus </vt:lpstr>
      <vt:lpstr>PowerPoint Presentation</vt:lpstr>
      <vt:lpstr>Pre-Calculus </vt:lpstr>
      <vt:lpstr>Pre-Calculus</vt:lpstr>
      <vt:lpstr>Graph #2</vt:lpstr>
      <vt:lpstr>One More….</vt:lpstr>
      <vt:lpstr>Pre-Calculus</vt:lpstr>
      <vt:lpstr>Pre-Calculus </vt:lpstr>
      <vt:lpstr>Pre-Calculus</vt:lpstr>
      <vt:lpstr>Pre-Calculus</vt:lpstr>
      <vt:lpstr>Pre-Calculus </vt:lpstr>
      <vt:lpstr>Partner Task</vt:lpstr>
      <vt:lpstr>Pre-Calc</vt:lpstr>
      <vt:lpstr>Pre-Calculus</vt:lpstr>
      <vt:lpstr>Pre-Calculus</vt:lpstr>
      <vt:lpstr>Pre-Calculus </vt:lpstr>
      <vt:lpstr>Pre-Calculus</vt:lpstr>
      <vt:lpstr>Try me!</vt:lpstr>
      <vt:lpstr>Pre-Calculus – finish Group Poster </vt:lpstr>
      <vt:lpstr>Pre-Calculus</vt:lpstr>
      <vt:lpstr>Pre-Calc</vt:lpstr>
      <vt:lpstr>Pre-Calculus</vt:lpstr>
      <vt:lpstr>Quadratic Functions</vt:lpstr>
      <vt:lpstr>Partner Task</vt:lpstr>
      <vt:lpstr>Projectile Motion</vt:lpstr>
      <vt:lpstr>Pre-Calculus</vt:lpstr>
      <vt:lpstr>Pre-Calculus </vt:lpstr>
      <vt:lpstr>Pre-Calculus</vt:lpstr>
      <vt:lpstr>Pre-Calculus</vt:lpstr>
      <vt:lpstr>Pre-Calculus</vt:lpstr>
      <vt:lpstr>Pre-Calculus</vt:lpstr>
      <vt:lpstr>Find the equation for the graph in VERTEX form and STANDARD form, and solve for the ROOTS:</vt:lpstr>
      <vt:lpstr>Pre-Calculus</vt:lpstr>
      <vt:lpstr>Pre-Calculus</vt:lpstr>
      <vt:lpstr>Pre-Calculus</vt:lpstr>
      <vt:lpstr>Pre-Calculus </vt:lpstr>
      <vt:lpstr>Pre-Calculus </vt:lpstr>
      <vt:lpstr>Exponential GROWTH/DECAY</vt:lpstr>
      <vt:lpstr>Use the equations to find:</vt:lpstr>
      <vt:lpstr>Pre-Calculus</vt:lpstr>
      <vt:lpstr>Pre-Calculus</vt:lpstr>
      <vt:lpstr>Pre-Calculus</vt:lpstr>
      <vt:lpstr>Pre-Calculus</vt:lpstr>
      <vt:lpstr>Pre-Calculus</vt:lpstr>
      <vt:lpstr>Each group poster should have the following: </vt:lpstr>
      <vt:lpstr>Pre-Calculus</vt:lpstr>
      <vt:lpstr>Pre-Calculus</vt:lpstr>
      <vt:lpstr>Pre-Calculus</vt:lpstr>
      <vt:lpstr>Pre-Calculus </vt:lpstr>
      <vt:lpstr>Write a function for the graph in FACTORED form, be sure to solve for ‘a’: </vt:lpstr>
      <vt:lpstr>LOG Applications </vt:lpstr>
      <vt:lpstr>Pre-Calculus</vt:lpstr>
      <vt:lpstr>PowerPoint Presentation</vt:lpstr>
      <vt:lpstr>Pre-Calculus</vt:lpstr>
      <vt:lpstr>Pre-Calculus – Per. 2, 7 Copy the Class Objective in the CW Section of your 3-ring binder </vt:lpstr>
      <vt:lpstr>Functions</vt:lpstr>
      <vt:lpstr>Pre-Calculus – Per. 2, 7</vt:lpstr>
      <vt:lpstr>Per-Calculus – Per. 2, 7</vt:lpstr>
      <vt:lpstr>Describe the functions as  ODD, EVEN or NEITHER</vt:lpstr>
      <vt:lpstr>Starter cards </vt:lpstr>
      <vt:lpstr>Copy the functions in the CW section of your binder with your Class Objective:  Are the functions ODD, EVEN or NEITHER?</vt:lpstr>
      <vt:lpstr>Pre-Calculus X – Per. 2, 7</vt:lpstr>
      <vt:lpstr>PowerPoint Presentation</vt:lpstr>
      <vt:lpstr>Pre-Calculus Per. 2, 7  </vt:lpstr>
      <vt:lpstr>Pre-Calculus – Per. 2, 7 </vt:lpstr>
      <vt:lpstr>Pre-Calculus – Per. 2, 7</vt:lpstr>
      <vt:lpstr>Pre-Calculus – Per. 2, 7</vt:lpstr>
      <vt:lpstr>Pre-Calculus – Per. 2, 7</vt:lpstr>
      <vt:lpstr>EXIT </vt:lpstr>
      <vt:lpstr>Pre-Calculus X – Per. 2, 7</vt:lpstr>
      <vt:lpstr>Pre-Calculus X – Per. 2, 7 </vt:lpstr>
      <vt:lpstr>Pre-Calculus </vt:lpstr>
      <vt:lpstr>Pre-Calculus</vt:lpstr>
      <vt:lpstr>Label the sides of the triangle OPP, ADJ and HYP using     as the REFERENCE angle</vt:lpstr>
      <vt:lpstr>Find the SIN, COS and TAN for the triangle:</vt:lpstr>
      <vt:lpstr>Find the SIN, COS and TAN for the triangle:</vt:lpstr>
      <vt:lpstr>Solving using TRIG </vt:lpstr>
      <vt:lpstr>Sketch and Solve</vt:lpstr>
      <vt:lpstr>What is a RADIAN?</vt:lpstr>
      <vt:lpstr>Degrees to Radians Copy the CLASS OBJECTIVE in the CW Section of your 3-ring Binder </vt:lpstr>
      <vt:lpstr>Pre-Calculus </vt:lpstr>
      <vt:lpstr>Pre-Calculus</vt:lpstr>
      <vt:lpstr>Solve for the missing SIDES and ANGLE of the Triangle shown using ONLY TRIG: </vt:lpstr>
      <vt:lpstr>Pre-Calculus</vt:lpstr>
      <vt:lpstr>Pre-Calculus</vt:lpstr>
      <vt:lpstr>Pre-Calculus</vt:lpstr>
      <vt:lpstr>Pre-Calculus </vt:lpstr>
      <vt:lpstr>Pre-Calculus </vt:lpstr>
      <vt:lpstr>Complete the Table below: </vt:lpstr>
      <vt:lpstr>Pre-Calculus</vt:lpstr>
      <vt:lpstr>Pre-Calculus</vt:lpstr>
      <vt:lpstr>Pre-Calcululs</vt:lpstr>
      <vt:lpstr>Pre-Calculus</vt:lpstr>
      <vt:lpstr>Pre-Calculus</vt:lpstr>
      <vt:lpstr>Pre-Calculus </vt:lpstr>
      <vt:lpstr>Pre-Calculus </vt:lpstr>
      <vt:lpstr>Pre-Calculus</vt:lpstr>
      <vt:lpstr>Pre-Calculus</vt:lpstr>
      <vt:lpstr>Pre-Calculus</vt:lpstr>
      <vt:lpstr>Pre-Calculus</vt:lpstr>
      <vt:lpstr>Pre-Calculus</vt:lpstr>
      <vt:lpstr>Pre-Calculus</vt:lpstr>
      <vt:lpstr>Pre-Calculus</vt:lpstr>
      <vt:lpstr>Pre-Calculus</vt:lpstr>
      <vt:lpstr>Pre-Calculus X </vt:lpstr>
      <vt:lpstr>Pre-Calculus X – Per. 2, 7</vt:lpstr>
      <vt:lpstr>Pre-Calculus </vt:lpstr>
      <vt:lpstr>Pg. 478</vt:lpstr>
      <vt:lpstr>Pre-Calculus</vt:lpstr>
      <vt:lpstr>Group Triangles</vt:lpstr>
      <vt:lpstr>Pre-Calculus</vt:lpstr>
      <vt:lpstr>Pre-Calculus</vt:lpstr>
      <vt:lpstr>Pre-Calculus</vt:lpstr>
      <vt:lpstr>Pre-Calculus </vt:lpstr>
      <vt:lpstr>Pre-Calclus</vt:lpstr>
      <vt:lpstr>Pre-Calculus</vt:lpstr>
      <vt:lpstr>ACT Practice</vt:lpstr>
      <vt:lpstr>Pre-Calculus </vt:lpstr>
      <vt:lpstr>Pre-Calculus </vt:lpstr>
      <vt:lpstr>HW  Due MONDAY: Pg. 512/ #31-34;  519/ #1-4, 9, 10, 13-16, 21-24 Pre-Calculus</vt:lpstr>
      <vt:lpstr>Pre-Calculus </vt:lpstr>
      <vt:lpstr>Pre-Calculus</vt:lpstr>
      <vt:lpstr>Pre-Calculus</vt:lpstr>
      <vt:lpstr>Pre-Calculus</vt:lpstr>
      <vt:lpstr>Pre-Calculus</vt:lpstr>
      <vt:lpstr>Pre-Calculus</vt:lpstr>
      <vt:lpstr>Try this….. </vt:lpstr>
      <vt:lpstr>Using TRIG to solve parametric Projectile motion</vt:lpstr>
      <vt:lpstr>Going through the batting order…</vt:lpstr>
      <vt:lpstr>Pre-Calculus</vt:lpstr>
      <vt:lpstr>Pre-Calculus</vt:lpstr>
      <vt:lpstr>Pre-Calculus</vt:lpstr>
      <vt:lpstr>Pre-Calculus – Per. 2, 7</vt:lpstr>
      <vt:lpstr>Pre-Calculus – Per. 2, 7</vt:lpstr>
      <vt:lpstr>Pre-Calculus – Per. 2, 7</vt:lpstr>
      <vt:lpstr>PCX – Per. 2, 7</vt:lpstr>
      <vt:lpstr>Pre-Calculus – Per. 2, 7 </vt:lpstr>
      <vt:lpstr>Pre-Calculus – Per. 2, 7</vt:lpstr>
      <vt:lpstr>Pre-Calculus</vt:lpstr>
      <vt:lpstr>Pre-Calculus – Per. 2, 7</vt:lpstr>
      <vt:lpstr>Pre-Calculus X – Per. 2, 7</vt:lpstr>
      <vt:lpstr>Pre-Calculus X – Per. 7</vt:lpstr>
      <vt:lpstr>Pre-Calculus X – Per. 2, 7</vt:lpstr>
      <vt:lpstr>Pre-Calculus – Per. 2, 7</vt:lpstr>
      <vt:lpstr>Pre-Calculus x – Per. 2, 7</vt:lpstr>
      <vt:lpstr>Pre-calculus – Per. 2, 7</vt:lpstr>
      <vt:lpstr>Pre-Calculus – Per. 2, 7 HW: Pg. 381/ #1-12, 21-36</vt:lpstr>
      <vt:lpstr>Pre-Calculus X – Per. 2, 7</vt:lpstr>
      <vt:lpstr>Pre-Calculus – Per. 2, 7</vt:lpstr>
      <vt:lpstr>Pre-Calculus – Per. 2, 7</vt:lpstr>
      <vt:lpstr>Pre-Calculus X – Per, 2, 7</vt:lpstr>
      <vt:lpstr>Pre-Calculus X – Per. 2, 7</vt:lpstr>
      <vt:lpstr>Pre-Calculus X – Per. 2, 7</vt:lpstr>
      <vt:lpstr>Pre-Calculus – Per. 2, 7</vt:lpstr>
      <vt:lpstr>Pre-Calculus – Per. 2, 7</vt:lpstr>
      <vt:lpstr>Pre-Calculus – Per. 2, 7</vt:lpstr>
      <vt:lpstr>PCX – Per. 2, 7</vt:lpstr>
      <vt:lpstr>Pre-Calculus X – Per. 2, 7</vt:lpstr>
      <vt:lpstr>PCX – Per. 2, 7</vt:lpstr>
      <vt:lpstr>PCX – Per. 2, 7</vt:lpstr>
      <vt:lpstr>PCX – Per. 2, 7</vt:lpstr>
      <vt:lpstr>Pre-Calculus – Per. 2, 7</vt:lpstr>
      <vt:lpstr>Let’s GO!</vt:lpstr>
      <vt:lpstr>PCX – Per. 2, 7</vt:lpstr>
      <vt:lpstr>PCX – Per. 2, 7</vt:lpstr>
      <vt:lpstr>Take Care of yourself!!</vt:lpstr>
      <vt:lpstr>Pre-Calculus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Sketch and Solve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Pre-Calculus – Per. 2, 7</vt:lpstr>
      <vt:lpstr>C</vt:lpstr>
      <vt:lpstr>Pre-Calculus – Per. 2, 7</vt:lpstr>
      <vt:lpstr>Pre-Calculus – Per. 2, 7</vt:lpstr>
      <vt:lpstr>PCX – Per. 2, 7</vt:lpstr>
      <vt:lpstr>PCX – Per. 2, 7</vt:lpstr>
      <vt:lpstr>Pre-Calculus X – Per. 2, 7</vt:lpstr>
      <vt:lpstr>Pre-Calculus – Per. 2, 7 Happy Spring Break!</vt:lpstr>
      <vt:lpstr>Pre-Calculus – Per. 2, 7 </vt:lpstr>
      <vt:lpstr>Pre-Calculus – Per. 2, 7</vt:lpstr>
      <vt:lpstr>Pre-Calculus Per, 2, 7</vt:lpstr>
      <vt:lpstr>Pre-Calculus Per, 2, 7</vt:lpstr>
      <vt:lpstr>Pre-Calculus X – Per. 2, 7</vt:lpstr>
      <vt:lpstr>Pre-Calculus X – per. 2, 7</vt:lpstr>
      <vt:lpstr>Pre-Calculus X – per. 2, 7</vt:lpstr>
      <vt:lpstr>Pre-Calculus Per. 2, 7</vt:lpstr>
      <vt:lpstr>Pre-Calculus – Per. 2, 7  </vt:lpstr>
      <vt:lpstr>Pre-Calculus x – Per. 2, 7</vt:lpstr>
      <vt:lpstr>Final Exam Review</vt:lpstr>
      <vt:lpstr>Senior Finals </vt:lpstr>
      <vt:lpstr>Pre-Calculus X – Per. 2, 7</vt:lpstr>
      <vt:lpstr>Pre-Calculus X – Per. 2, 7</vt:lpstr>
      <vt:lpstr>Pre-Calculus X – Per. 2, 7</vt:lpstr>
      <vt:lpstr>Pre-Calculus X – Per. 2, 7</vt:lpstr>
      <vt:lpstr>PowerPoint Presentation</vt:lpstr>
      <vt:lpstr>Add to CONCEPT MAP / Final Exam Topics</vt:lpstr>
      <vt:lpstr>Congratulations Meagan!!</vt:lpstr>
      <vt:lpstr>Pre-Calculus X </vt:lpstr>
      <vt:lpstr>Senior Finals</vt:lpstr>
      <vt:lpstr>Exponential GROWTH/DECAY</vt:lpstr>
      <vt:lpstr>Use the equations to find:</vt:lpstr>
      <vt:lpstr>Pre-Calculus X</vt:lpstr>
      <vt:lpstr>Pre-Calculus X – Per. 2, 7</vt:lpstr>
      <vt:lpstr>Group LOG Poster</vt:lpstr>
      <vt:lpstr>Pre-Calculus</vt:lpstr>
      <vt:lpstr>Pre-Calculus – Final Review 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Pre-Calculus</dc:title>
  <dc:creator>DoTS</dc:creator>
  <cp:lastModifiedBy>Starbuck, Dana</cp:lastModifiedBy>
  <cp:revision>1104</cp:revision>
  <cp:lastPrinted>2014-05-13T20:59:09Z</cp:lastPrinted>
  <dcterms:created xsi:type="dcterms:W3CDTF">2012-07-30T18:57:43Z</dcterms:created>
  <dcterms:modified xsi:type="dcterms:W3CDTF">2014-12-11T20:57:25Z</dcterms:modified>
</cp:coreProperties>
</file>